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57" r:id="rId3"/>
    <p:sldId id="283" r:id="rId4"/>
    <p:sldId id="258" r:id="rId5"/>
    <p:sldId id="259" r:id="rId6"/>
    <p:sldId id="260" r:id="rId7"/>
    <p:sldId id="261" r:id="rId8"/>
    <p:sldId id="262" r:id="rId9"/>
    <p:sldId id="263" r:id="rId10"/>
    <p:sldId id="264" r:id="rId11"/>
    <p:sldId id="265" r:id="rId12"/>
    <p:sldId id="266" r:id="rId13"/>
    <p:sldId id="279" r:id="rId14"/>
    <p:sldId id="280" r:id="rId15"/>
    <p:sldId id="267" r:id="rId16"/>
    <p:sldId id="270" r:id="rId17"/>
    <p:sldId id="284" r:id="rId18"/>
    <p:sldId id="269" r:id="rId19"/>
    <p:sldId id="288" r:id="rId20"/>
    <p:sldId id="285" r:id="rId21"/>
    <p:sldId id="286" r:id="rId22"/>
    <p:sldId id="287" r:id="rId23"/>
    <p:sldId id="271" r:id="rId24"/>
    <p:sldId id="273" r:id="rId25"/>
    <p:sldId id="272" r:id="rId26"/>
    <p:sldId id="274" r:id="rId27"/>
    <p:sldId id="275" r:id="rId28"/>
    <p:sldId id="27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7589"/>
    <a:srgbClr val="FFCCCC"/>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22" autoAdjust="0"/>
    <p:restoredTop sz="94660"/>
  </p:normalViewPr>
  <p:slideViewPr>
    <p:cSldViewPr>
      <p:cViewPr varScale="1">
        <p:scale>
          <a:sx n="114" d="100"/>
          <a:sy n="114"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1585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616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3744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38572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0128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49888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77319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0532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012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24684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1899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82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771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0992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318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8561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2793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4/26/2023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817402541"/>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8.jpg"/><Relationship Id="rId5" Type="http://schemas.microsoft.com/office/2007/relationships/hdphoto" Target="../media/hdphoto2.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10335986" cy="2530928"/>
          </a:xfrm>
        </p:spPr>
        <p:txBody>
          <a:bodyPr/>
          <a:lstStyle/>
          <a:p>
            <a:pPr algn="ctr"/>
            <a:r>
              <a:rPr lang="en-US" sz="8000" b="1" dirty="0">
                <a:ln>
                  <a:solidFill>
                    <a:schemeClr val="bg1"/>
                  </a:solidFill>
                </a:ln>
                <a:solidFill>
                  <a:schemeClr val="tx1"/>
                </a:solidFill>
                <a:effectLst>
                  <a:outerShdw blurRad="50800" dist="38100" dir="2700000" algn="tl" rotWithShape="0">
                    <a:prstClr val="black">
                      <a:alpha val="40000"/>
                    </a:prstClr>
                  </a:outerShdw>
                </a:effectLst>
                <a:latin typeface="Georgia" panose="02040502050405020303" pitchFamily="18" charset="0"/>
              </a:rPr>
              <a:t>Alabama’s</a:t>
            </a:r>
            <a:br>
              <a:rPr lang="en-US" sz="8000" b="1" dirty="0">
                <a:ln>
                  <a:solidFill>
                    <a:schemeClr val="bg1"/>
                  </a:solidFill>
                </a:ln>
                <a:solidFill>
                  <a:schemeClr val="tx1"/>
                </a:solidFill>
                <a:effectLst>
                  <a:outerShdw blurRad="50800" dist="38100" dir="2700000" algn="tl" rotWithShape="0">
                    <a:prstClr val="black">
                      <a:alpha val="40000"/>
                    </a:prstClr>
                  </a:outerShdw>
                </a:effectLst>
                <a:latin typeface="Georgia" panose="02040502050405020303" pitchFamily="18" charset="0"/>
              </a:rPr>
            </a:br>
            <a:r>
              <a:rPr lang="en-US" sz="8000" b="1" dirty="0">
                <a:ln>
                  <a:solidFill>
                    <a:schemeClr val="bg1"/>
                  </a:solidFill>
                </a:ln>
                <a:solidFill>
                  <a:schemeClr val="tx1"/>
                </a:solidFill>
                <a:effectLst>
                  <a:outerShdw blurRad="50800" dist="38100" dir="2700000" algn="tl" rotWithShape="0">
                    <a:prstClr val="black">
                      <a:alpha val="40000"/>
                    </a:prstClr>
                  </a:outerShdw>
                </a:effectLst>
                <a:latin typeface="Georgia" panose="02040502050405020303" pitchFamily="18" charset="0"/>
              </a:rPr>
              <a:t>Child Labor Law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907" y="3505200"/>
            <a:ext cx="4538171" cy="2564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070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0" y="152400"/>
            <a:ext cx="6477000" cy="1415772"/>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EXEMPTIONS</a:t>
            </a:r>
            <a:endPar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endParaRPr>
          </a:p>
          <a:p>
            <a:endParaRPr lang="en-US" sz="3200" b="1" dirty="0">
              <a:solidFill>
                <a:schemeClr val="bg1"/>
              </a:solidFill>
              <a:latin typeface="Georgia" panose="02040502050405020303" pitchFamily="18" charset="0"/>
            </a:endParaRPr>
          </a:p>
        </p:txBody>
      </p:sp>
      <p:sp>
        <p:nvSpPr>
          <p:cNvPr id="8" name="TextBox 7"/>
          <p:cNvSpPr txBox="1"/>
          <p:nvPr/>
        </p:nvSpPr>
        <p:spPr>
          <a:xfrm>
            <a:off x="533400" y="1371600"/>
            <a:ext cx="4648200" cy="4524315"/>
          </a:xfrm>
          <a:prstGeom prst="rect">
            <a:avLst/>
          </a:prstGeom>
          <a:noFill/>
          <a:ln>
            <a:noFill/>
          </a:ln>
        </p:spPr>
        <p:txBody>
          <a:bodyPr wrap="square" rtlCol="0">
            <a:spAutoFit/>
          </a:bodyPr>
          <a:lstStyle/>
          <a:p>
            <a:r>
              <a:rPr lang="en-US" sz="3600" dirty="0">
                <a:latin typeface="Georgia" panose="02040502050405020303" pitchFamily="18" charset="0"/>
              </a:rPr>
              <a:t>The superintendent (or headmaster of a private school) may issue a Certificate of Exemption to allow teens aged 16-18 to work beyond the hour restrictions.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52400"/>
            <a:ext cx="4970744" cy="6479580"/>
          </a:xfrm>
          <a:prstGeom prst="rect">
            <a:avLst/>
          </a:prstGeom>
        </p:spPr>
      </p:pic>
    </p:spTree>
    <p:extLst>
      <p:ext uri="{BB962C8B-B14F-4D97-AF65-F5344CB8AC3E}">
        <p14:creationId xmlns:p14="http://schemas.microsoft.com/office/powerpoint/2010/main" val="151029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2438400" y="76200"/>
            <a:ext cx="6781800" cy="923330"/>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BREAKS</a:t>
            </a:r>
            <a:endPar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endParaRPr>
          </a:p>
        </p:txBody>
      </p:sp>
      <p:sp>
        <p:nvSpPr>
          <p:cNvPr id="8" name="TextBox 7"/>
          <p:cNvSpPr txBox="1"/>
          <p:nvPr/>
        </p:nvSpPr>
        <p:spPr>
          <a:xfrm>
            <a:off x="762000" y="1143000"/>
            <a:ext cx="10744200" cy="5078313"/>
          </a:xfrm>
          <a:prstGeom prst="rect">
            <a:avLst/>
          </a:prstGeom>
          <a:noFill/>
          <a:ln>
            <a:noFill/>
          </a:ln>
        </p:spPr>
        <p:txBody>
          <a:bodyPr wrap="square" rtlCol="0">
            <a:spAutoFit/>
          </a:bodyPr>
          <a:lstStyle/>
          <a:p>
            <a:pPr marL="457200" indent="-457200">
              <a:buFont typeface="Wingdings" panose="05000000000000000000" pitchFamily="2" charset="2"/>
              <a:buChar char="§"/>
            </a:pPr>
            <a:r>
              <a:rPr lang="en-US" sz="3600" dirty="0">
                <a:latin typeface="Georgia" panose="02040502050405020303" pitchFamily="18" charset="0"/>
              </a:rPr>
              <a:t>A 30-minute break is required for any employee aged 14 and 15 working for more than five hours continuously.</a:t>
            </a:r>
          </a:p>
          <a:p>
            <a:pPr marL="457200" indent="-457200">
              <a:buFont typeface="Wingdings" panose="05000000000000000000" pitchFamily="2" charset="2"/>
              <a:buChar char="§"/>
            </a:pPr>
            <a:endParaRPr lang="en-US" sz="3600" dirty="0">
              <a:latin typeface="Georgia" panose="02040502050405020303" pitchFamily="18" charset="0"/>
            </a:endParaRPr>
          </a:p>
          <a:p>
            <a:pPr marL="457200" indent="-457200">
              <a:buFont typeface="Wingdings" panose="05000000000000000000" pitchFamily="2" charset="2"/>
              <a:buChar char="§"/>
            </a:pPr>
            <a:r>
              <a:rPr lang="en-US" sz="3600" dirty="0">
                <a:latin typeface="Georgia" panose="02040502050405020303" pitchFamily="18" charset="0"/>
              </a:rPr>
              <a:t>All required breaks must be documented in the employee’s time records.</a:t>
            </a:r>
          </a:p>
          <a:p>
            <a:pPr marL="457200" indent="-457200">
              <a:buFont typeface="Wingdings" panose="05000000000000000000" pitchFamily="2" charset="2"/>
              <a:buChar char="§"/>
            </a:pPr>
            <a:endParaRPr lang="en-US" sz="3600" dirty="0">
              <a:latin typeface="Georgia" panose="02040502050405020303" pitchFamily="18" charset="0"/>
            </a:endParaRPr>
          </a:p>
          <a:p>
            <a:pPr marL="457200" indent="-457200">
              <a:buFont typeface="Wingdings" panose="05000000000000000000" pitchFamily="2" charset="2"/>
              <a:buChar char="§"/>
            </a:pPr>
            <a:r>
              <a:rPr lang="en-US" sz="3600" dirty="0">
                <a:latin typeface="Georgia" panose="02040502050405020303" pitchFamily="18" charset="0"/>
              </a:rPr>
              <a:t>No breaks are required for employees aged 16 and older.</a:t>
            </a:r>
          </a:p>
        </p:txBody>
      </p:sp>
    </p:spTree>
    <p:extLst>
      <p:ext uri="{BB962C8B-B14F-4D97-AF65-F5344CB8AC3E}">
        <p14:creationId xmlns:p14="http://schemas.microsoft.com/office/powerpoint/2010/main" val="219217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143000"/>
          </a:xfrm>
        </p:spPr>
        <p:txBody>
          <a:bodyPr/>
          <a:lstStyle/>
          <a:p>
            <a:pPr algn="ctr"/>
            <a:r>
              <a:rPr lang="en-US"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7 Deaths in 7 Years</a:t>
            </a:r>
          </a:p>
        </p:txBody>
      </p:sp>
      <p:sp>
        <p:nvSpPr>
          <p:cNvPr id="3" name="Subtitle 2"/>
          <p:cNvSpPr>
            <a:spLocks noGrp="1"/>
          </p:cNvSpPr>
          <p:nvPr>
            <p:ph type="subTitle" idx="1"/>
          </p:nvPr>
        </p:nvSpPr>
        <p:spPr>
          <a:xfrm>
            <a:off x="0" y="1143000"/>
            <a:ext cx="12192000" cy="914400"/>
          </a:xfrm>
        </p:spPr>
        <p:txBody>
          <a:bodyPr>
            <a:normAutofit/>
          </a:bodyPr>
          <a:lstStyle/>
          <a:p>
            <a:pPr algn="ctr"/>
            <a:r>
              <a:rPr lang="en-US" sz="4000" dirty="0">
                <a:solidFill>
                  <a:schemeClr val="tx1"/>
                </a:solidFill>
                <a:latin typeface="Georgia" panose="02040502050405020303" pitchFamily="18" charset="0"/>
              </a:rPr>
              <a:t>Alabama 2000 – 2007</a:t>
            </a:r>
          </a:p>
        </p:txBody>
      </p:sp>
      <p:sp>
        <p:nvSpPr>
          <p:cNvPr id="7" name="TextBox 6">
            <a:extLst>
              <a:ext uri="{FF2B5EF4-FFF2-40B4-BE49-F238E27FC236}">
                <a16:creationId xmlns:a16="http://schemas.microsoft.com/office/drawing/2014/main" id="{D326775B-BC85-4DDF-8729-7F1D15C15064}"/>
              </a:ext>
            </a:extLst>
          </p:cNvPr>
          <p:cNvSpPr txBox="1"/>
          <p:nvPr/>
        </p:nvSpPr>
        <p:spPr>
          <a:xfrm>
            <a:off x="12700" y="2209800"/>
            <a:ext cx="12192000" cy="4124206"/>
          </a:xfrm>
          <a:prstGeom prst="rect">
            <a:avLst/>
          </a:prstGeom>
          <a:noFill/>
        </p:spPr>
        <p:txBody>
          <a:bodyPr wrap="square" rtlCol="0">
            <a:spAutoFit/>
          </a:bodyPr>
          <a:lstStyle/>
          <a:p>
            <a:pPr marL="742950" indent="-742950">
              <a:spcAft>
                <a:spcPts val="1200"/>
              </a:spcAft>
              <a:buFont typeface="+mj-lt"/>
              <a:buAutoNum type="arabicPeriod"/>
            </a:pPr>
            <a:r>
              <a:rPr lang="en-US" sz="3600" dirty="0">
                <a:latin typeface="Georgia" panose="02040502050405020303" pitchFamily="18" charset="0"/>
              </a:rPr>
              <a:t>A 16-year-old male laborer was killed installing roof trusses at Stillman College.  After losing his balance, he fell 25 feet to the ground and died at the scene.</a:t>
            </a:r>
          </a:p>
          <a:p>
            <a:pPr marL="742950" indent="-742950">
              <a:spcAft>
                <a:spcPts val="1200"/>
              </a:spcAft>
              <a:buFont typeface="+mj-lt"/>
              <a:buAutoNum type="arabicPeriod"/>
            </a:pPr>
            <a:r>
              <a:rPr lang="en-US" sz="3600" dirty="0">
                <a:latin typeface="Georgia" panose="02040502050405020303" pitchFamily="18" charset="0"/>
              </a:rPr>
              <a:t>A 14-year-old male roofer’s helper fell through a skylight to the concrete floor below.  He died the next day from severe head injury.  It was his first day on the job.</a:t>
            </a:r>
          </a:p>
        </p:txBody>
      </p:sp>
    </p:spTree>
    <p:extLst>
      <p:ext uri="{BB962C8B-B14F-4D97-AF65-F5344CB8AC3E}">
        <p14:creationId xmlns:p14="http://schemas.microsoft.com/office/powerpoint/2010/main" val="73874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FE3E97-EC27-4EB6-89A0-AED52E7EC3B1}"/>
              </a:ext>
            </a:extLst>
          </p:cNvPr>
          <p:cNvSpPr/>
          <p:nvPr/>
        </p:nvSpPr>
        <p:spPr>
          <a:xfrm>
            <a:off x="0" y="711398"/>
            <a:ext cx="12192000" cy="5232202"/>
          </a:xfrm>
          <a:prstGeom prst="rect">
            <a:avLst/>
          </a:prstGeom>
        </p:spPr>
        <p:txBody>
          <a:bodyPr wrap="square">
            <a:spAutoFit/>
          </a:bodyPr>
          <a:lstStyle/>
          <a:p>
            <a:pPr marL="742950" indent="-742950">
              <a:spcAft>
                <a:spcPts val="1200"/>
              </a:spcAft>
              <a:buFont typeface="+mj-lt"/>
              <a:buAutoNum type="arabicPeriod" startAt="3"/>
            </a:pPr>
            <a:r>
              <a:rPr lang="en-US" sz="3600" dirty="0">
                <a:latin typeface="Georgia" panose="02040502050405020303" pitchFamily="18" charset="0"/>
              </a:rPr>
              <a:t>A 15-year-old male was killed operating a 16-ton roller/compactor on a road crew. He slipped while climbing on the machine and accidentally grabbed a lever.  The roller started moving and he fell between the cab and the roller.  He was crushed and killed instantly.</a:t>
            </a:r>
          </a:p>
          <a:p>
            <a:pPr marL="742950" indent="-742950">
              <a:spcAft>
                <a:spcPts val="1200"/>
              </a:spcAft>
              <a:buFont typeface="+mj-lt"/>
              <a:buAutoNum type="arabicPeriod" startAt="3"/>
            </a:pPr>
            <a:r>
              <a:rPr lang="en-US" sz="3600" dirty="0">
                <a:latin typeface="Georgia" panose="02040502050405020303" pitchFamily="18" charset="0"/>
              </a:rPr>
              <a:t>A 17-year-old male was crushed to death at a chicken plant when large cages became jammed on a conveyor system.  He had been working at this location since he was 15, using false papers.</a:t>
            </a:r>
          </a:p>
        </p:txBody>
      </p:sp>
    </p:spTree>
    <p:extLst>
      <p:ext uri="{BB962C8B-B14F-4D97-AF65-F5344CB8AC3E}">
        <p14:creationId xmlns:p14="http://schemas.microsoft.com/office/powerpoint/2010/main" val="7696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109952-A577-4D87-9D5C-12A33D3BF3D4}"/>
              </a:ext>
            </a:extLst>
          </p:cNvPr>
          <p:cNvSpPr/>
          <p:nvPr/>
        </p:nvSpPr>
        <p:spPr>
          <a:xfrm>
            <a:off x="0" y="633710"/>
            <a:ext cx="12192000" cy="5386090"/>
          </a:xfrm>
          <a:prstGeom prst="rect">
            <a:avLst/>
          </a:prstGeom>
        </p:spPr>
        <p:txBody>
          <a:bodyPr wrap="square">
            <a:spAutoFit/>
          </a:bodyPr>
          <a:lstStyle/>
          <a:p>
            <a:pPr marL="742950" indent="-742950">
              <a:spcAft>
                <a:spcPts val="1200"/>
              </a:spcAft>
              <a:buFont typeface="+mj-lt"/>
              <a:buAutoNum type="arabicPeriod" startAt="5"/>
            </a:pPr>
            <a:r>
              <a:rPr lang="en-US" sz="3600" dirty="0">
                <a:latin typeface="Georgia" panose="02040502050405020303" pitchFamily="18" charset="0"/>
              </a:rPr>
              <a:t>A 17-year-old female volunteer firefighter was killed when the tanker truck she was riding in flipped off a bridge.  She was not wearing a seatbelt.</a:t>
            </a:r>
          </a:p>
          <a:p>
            <a:pPr marL="742950" indent="-742950">
              <a:spcAft>
                <a:spcPts val="1200"/>
              </a:spcAft>
              <a:buFont typeface="+mj-lt"/>
              <a:buAutoNum type="arabicPeriod" startAt="5"/>
            </a:pPr>
            <a:r>
              <a:rPr lang="en-US" sz="3600" dirty="0">
                <a:latin typeface="Georgia" panose="02040502050405020303" pitchFamily="18" charset="0"/>
              </a:rPr>
              <a:t>A 17-year-old male was killed when he lost control of the dump truck he was driving and it flipped. It was his first day on the job.</a:t>
            </a:r>
          </a:p>
          <a:p>
            <a:pPr marL="742950" indent="-742950">
              <a:spcAft>
                <a:spcPts val="1200"/>
              </a:spcAft>
              <a:buFont typeface="+mj-lt"/>
              <a:buAutoNum type="arabicPeriod" startAt="5"/>
            </a:pPr>
            <a:r>
              <a:rPr lang="en-US" sz="3600" dirty="0">
                <a:latin typeface="Georgia" panose="02040502050405020303" pitchFamily="18" charset="0"/>
              </a:rPr>
              <a:t>An 18-year-old male high school student was ordered to work a night shift.  He fell asleep while driving from work to school and was killed.</a:t>
            </a:r>
          </a:p>
        </p:txBody>
      </p:sp>
    </p:spTree>
    <p:extLst>
      <p:ext uri="{BB962C8B-B14F-4D97-AF65-F5344CB8AC3E}">
        <p14:creationId xmlns:p14="http://schemas.microsoft.com/office/powerpoint/2010/main" val="330418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685800" y="381000"/>
            <a:ext cx="10820400" cy="923330"/>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PROHIBITED OCCUPATIONS</a:t>
            </a:r>
          </a:p>
        </p:txBody>
      </p:sp>
      <p:sp>
        <p:nvSpPr>
          <p:cNvPr id="4" name="TextBox 3"/>
          <p:cNvSpPr txBox="1"/>
          <p:nvPr/>
        </p:nvSpPr>
        <p:spPr>
          <a:xfrm>
            <a:off x="685800" y="1524000"/>
            <a:ext cx="10820400" cy="4401205"/>
          </a:xfrm>
          <a:prstGeom prst="rect">
            <a:avLst/>
          </a:prstGeom>
          <a:noFill/>
          <a:ln>
            <a:noFill/>
          </a:ln>
        </p:spPr>
        <p:txBody>
          <a:bodyPr wrap="square" rtlCol="0">
            <a:spAutoFit/>
          </a:bodyPr>
          <a:lstStyle/>
          <a:p>
            <a:pPr marL="457200" indent="-457200">
              <a:buFont typeface="Wingdings" panose="05000000000000000000" pitchFamily="2" charset="2"/>
              <a:buChar char="§"/>
            </a:pPr>
            <a:r>
              <a:rPr lang="en-US" sz="2800" dirty="0">
                <a:solidFill>
                  <a:schemeClr val="bg1"/>
                </a:solidFill>
                <a:latin typeface="Georgia" panose="02040502050405020303" pitchFamily="18" charset="0"/>
              </a:rPr>
              <a:t>ADOL shall have the right to enter, without prior notice or warrant, any business for the purpose of inspection.</a:t>
            </a:r>
          </a:p>
          <a:p>
            <a:pPr marL="457200" indent="-457200">
              <a:buFont typeface="Wingdings" panose="05000000000000000000" pitchFamily="2" charset="2"/>
              <a:buChar char="§"/>
            </a:pPr>
            <a:endParaRPr lang="en-US" sz="2800" dirty="0">
              <a:solidFill>
                <a:schemeClr val="bg1"/>
              </a:solidFill>
              <a:latin typeface="Georgia" panose="02040502050405020303" pitchFamily="18" charset="0"/>
            </a:endParaRPr>
          </a:p>
          <a:p>
            <a:pPr marL="457200" lvl="0" indent="-457200">
              <a:buFont typeface="Wingdings" panose="05000000000000000000" pitchFamily="2" charset="2"/>
              <a:buChar char="§"/>
            </a:pPr>
            <a:r>
              <a:rPr lang="en-US" sz="2800" dirty="0">
                <a:solidFill>
                  <a:schemeClr val="bg1"/>
                </a:solidFill>
                <a:latin typeface="Georgia" panose="02040502050405020303" pitchFamily="18" charset="0"/>
              </a:rPr>
              <a:t>ADOL may declare a place or occupation dangerous to life or limb or injurious to the health or morals of persons under 18 years of age. </a:t>
            </a:r>
          </a:p>
          <a:p>
            <a:pPr marL="457200" indent="-457200">
              <a:buFont typeface="Wingdings" panose="05000000000000000000" pitchFamily="2" charset="2"/>
              <a:buChar char="§"/>
            </a:pPr>
            <a:endParaRPr lang="en-US" sz="2800" dirty="0">
              <a:solidFill>
                <a:schemeClr val="bg1"/>
              </a:solidFill>
              <a:latin typeface="Georgia" panose="02040502050405020303" pitchFamily="18" charset="0"/>
            </a:endParaRPr>
          </a:p>
          <a:p>
            <a:pPr marL="457200" indent="-457200">
              <a:buFont typeface="Wingdings" panose="05000000000000000000" pitchFamily="2" charset="2"/>
              <a:buChar char="§"/>
            </a:pPr>
            <a:r>
              <a:rPr lang="en-US" sz="2800" dirty="0">
                <a:solidFill>
                  <a:schemeClr val="bg1"/>
                </a:solidFill>
                <a:latin typeface="Georgia" panose="02040502050405020303" pitchFamily="18" charset="0"/>
              </a:rPr>
              <a:t>The presence of any person under 18 years of age in any restricted establishment or occupation shall be evidence of their employment.</a:t>
            </a:r>
          </a:p>
        </p:txBody>
      </p:sp>
      <p:sp>
        <p:nvSpPr>
          <p:cNvPr id="5" name="TextBox 4"/>
          <p:cNvSpPr txBox="1"/>
          <p:nvPr/>
        </p:nvSpPr>
        <p:spPr>
          <a:xfrm>
            <a:off x="419100" y="6019800"/>
            <a:ext cx="11353800" cy="369332"/>
          </a:xfrm>
          <a:prstGeom prst="rect">
            <a:avLst/>
          </a:prstGeom>
          <a:noFill/>
        </p:spPr>
        <p:txBody>
          <a:bodyPr wrap="square" rtlCol="0">
            <a:spAutoFit/>
          </a:bodyPr>
          <a:lstStyle/>
          <a:p>
            <a:pPr algn="ctr"/>
            <a:r>
              <a:rPr lang="en-US" b="1" dirty="0">
                <a:solidFill>
                  <a:schemeClr val="bg1"/>
                </a:solidFill>
                <a:latin typeface="Georgia" panose="02040502050405020303" pitchFamily="18" charset="0"/>
              </a:rPr>
              <a:t>See AL §25-8-33 to §25-8-35 and §25-8-43 for a detailed list of prohibited occupations.</a:t>
            </a:r>
          </a:p>
        </p:txBody>
      </p:sp>
    </p:spTree>
    <p:extLst>
      <p:ext uri="{BB962C8B-B14F-4D97-AF65-F5344CB8AC3E}">
        <p14:creationId xmlns:p14="http://schemas.microsoft.com/office/powerpoint/2010/main" val="46154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990600" y="0"/>
            <a:ext cx="13487400" cy="1569660"/>
          </a:xfrm>
          <a:prstGeom prst="rect">
            <a:avLst/>
          </a:prstGeom>
          <a:noFill/>
        </p:spPr>
        <p:txBody>
          <a:bodyPr wrap="square" rtlCol="0">
            <a:spAutoFit/>
          </a:bodyPr>
          <a:lstStyle/>
          <a:p>
            <a:pPr algn="ctr"/>
            <a:r>
              <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PROHIBITED OCCUPATIONS</a:t>
            </a:r>
            <a:endParaRPr lang="en-US" sz="4800" dirty="0">
              <a:ln>
                <a:solidFill>
                  <a:schemeClr val="bg1"/>
                </a:solidFill>
              </a:ln>
              <a:latin typeface="Georgia" panose="02040502050405020303" pitchFamily="18" charset="0"/>
            </a:endParaRPr>
          </a:p>
          <a:p>
            <a:pPr algn="ctr"/>
            <a:r>
              <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(Ages 14 and 15)</a:t>
            </a:r>
          </a:p>
        </p:txBody>
      </p:sp>
      <p:pic>
        <p:nvPicPr>
          <p:cNvPr id="6" name="Picture 5">
            <a:extLst>
              <a:ext uri="{FF2B5EF4-FFF2-40B4-BE49-F238E27FC236}">
                <a16:creationId xmlns:a16="http://schemas.microsoft.com/office/drawing/2014/main" id="{54F4FC7C-BE0B-4626-93C2-92019C0DD27C}"/>
              </a:ext>
            </a:extLst>
          </p:cNvPr>
          <p:cNvPicPr>
            <a:picLocks noChangeAspect="1"/>
          </p:cNvPicPr>
          <p:nvPr/>
        </p:nvPicPr>
        <p:blipFill>
          <a:blip r:embed="rId2"/>
          <a:stretch>
            <a:fillRect/>
          </a:stretch>
        </p:blipFill>
        <p:spPr>
          <a:xfrm>
            <a:off x="1524000" y="1752600"/>
            <a:ext cx="9226316" cy="4806043"/>
          </a:xfrm>
          <a:prstGeom prst="rect">
            <a:avLst/>
          </a:prstGeom>
        </p:spPr>
      </p:pic>
    </p:spTree>
    <p:extLst>
      <p:ext uri="{BB962C8B-B14F-4D97-AF65-F5344CB8AC3E}">
        <p14:creationId xmlns:p14="http://schemas.microsoft.com/office/powerpoint/2010/main" val="205983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292100" y="1677959"/>
            <a:ext cx="5803900" cy="4154984"/>
          </a:xfrm>
          <a:prstGeom prst="rect">
            <a:avLst/>
          </a:prstGeom>
          <a:noFill/>
          <a:ln>
            <a:noFill/>
          </a:ln>
        </p:spPr>
        <p:txBody>
          <a:bodyPr wrap="square" rtlCol="0">
            <a:spAutoFit/>
          </a:bodyPr>
          <a:lstStyle/>
          <a:p>
            <a:pPr marL="285750" lvl="0" indent="-285750">
              <a:buFont typeface="Wingdings" panose="05000000000000000000" pitchFamily="2" charset="2"/>
              <a:buChar char="§"/>
            </a:pPr>
            <a:r>
              <a:rPr lang="en-US" dirty="0">
                <a:solidFill>
                  <a:schemeClr val="bg1"/>
                </a:solidFill>
                <a:latin typeface="Georgia" panose="02040502050405020303" pitchFamily="18" charset="0"/>
              </a:rPr>
              <a:t>Operating or assisting in operating any sandpaper or wood polishing machinery, any washing, grinding, or mixing machinery, or commercial laundry equipment.</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Operating or assisting in operating any machines used in picking wool, cotton, hair, or any other material.</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In any work in or about a rolling mill, machine shop, or manufacturing establishment which is hazardous or dangerous to health, limb, or life.</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In proximity to any hazardous or unguarded gearing.</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Upon any vessel or boat engaged in navigation or commerce within the jurisdiction of this state.</a:t>
            </a:r>
          </a:p>
          <a:p>
            <a:pPr marL="457200" indent="-457200">
              <a:buFont typeface="Wingdings" panose="05000000000000000000" pitchFamily="2" charset="2"/>
              <a:buChar char="§"/>
            </a:pPr>
            <a:endParaRPr lang="en-US" sz="1200" dirty="0">
              <a:solidFill>
                <a:schemeClr val="bg1"/>
              </a:solidFill>
              <a:latin typeface="Georgia" panose="02040502050405020303" pitchFamily="18" charset="0"/>
            </a:endParaRPr>
          </a:p>
        </p:txBody>
      </p:sp>
      <p:sp>
        <p:nvSpPr>
          <p:cNvPr id="5" name="TextBox 4"/>
          <p:cNvSpPr txBox="1"/>
          <p:nvPr/>
        </p:nvSpPr>
        <p:spPr>
          <a:xfrm>
            <a:off x="419100" y="6019800"/>
            <a:ext cx="11353800" cy="369332"/>
          </a:xfrm>
          <a:prstGeom prst="rect">
            <a:avLst/>
          </a:prstGeom>
          <a:noFill/>
        </p:spPr>
        <p:txBody>
          <a:bodyPr wrap="square" rtlCol="0">
            <a:spAutoFit/>
          </a:bodyPr>
          <a:lstStyle/>
          <a:p>
            <a:pPr algn="ctr"/>
            <a:r>
              <a:rPr lang="en-US" b="1" dirty="0">
                <a:solidFill>
                  <a:schemeClr val="bg1"/>
                </a:solidFill>
                <a:latin typeface="Georgia" panose="02040502050405020303" pitchFamily="18" charset="0"/>
              </a:rPr>
              <a:t>See AL §25-8-33 to §25-8-35 and §25-8-43 for a detailed list of prohibited occupations.</a:t>
            </a:r>
          </a:p>
        </p:txBody>
      </p:sp>
      <p:sp>
        <p:nvSpPr>
          <p:cNvPr id="6" name="TextBox 5"/>
          <p:cNvSpPr txBox="1"/>
          <p:nvPr/>
        </p:nvSpPr>
        <p:spPr>
          <a:xfrm>
            <a:off x="6248400" y="569964"/>
            <a:ext cx="5791200" cy="5262979"/>
          </a:xfrm>
          <a:prstGeom prst="rect">
            <a:avLst/>
          </a:prstGeom>
          <a:noFill/>
          <a:ln>
            <a:noFill/>
          </a:ln>
        </p:spPr>
        <p:txBody>
          <a:bodyPr wrap="square" rtlCol="0">
            <a:spAutoFit/>
          </a:bodyPr>
          <a:lstStyle/>
          <a:p>
            <a:pPr marL="285750" indent="-285750">
              <a:buFont typeface="Wingdings" panose="05000000000000000000" pitchFamily="2" charset="2"/>
              <a:buChar char="§"/>
            </a:pPr>
            <a:r>
              <a:rPr lang="en-US" dirty="0">
                <a:solidFill>
                  <a:schemeClr val="bg1"/>
                </a:solidFill>
                <a:latin typeface="Georgia" panose="02040502050405020303" pitchFamily="18" charset="0"/>
              </a:rPr>
              <a:t>In the manufacture or packing of paints, colors, or white or red lead.</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In occupations causing dust in injurious quantities.</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In soldering, brazing, heat treating, or welding.</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In the building trades, except that persons 14 or 15 years of age who are members of the immediate family of the contractor may be employed in trades involving nonhazardous duties or occupations.</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Repairing, painting, or cleaning buildings or structures while working at the top of ladders, lifts, or scaffolds exceeding a height of six feet.</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In connection with a junk or scrap metal yard.</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Assorting, manufacturing, or packing tobacco.</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Operating any automobile, truck, or motor vehicle, or flagging or directing traffic.</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In airport hangars or landing strips or taxi and maintenance aprons. </a:t>
            </a:r>
          </a:p>
          <a:p>
            <a:pPr marL="285750" lvl="0" indent="-285750">
              <a:buFont typeface="Wingdings" panose="05000000000000000000" pitchFamily="2" charset="2"/>
              <a:buChar char="§"/>
            </a:pPr>
            <a:r>
              <a:rPr lang="en-US" dirty="0">
                <a:solidFill>
                  <a:schemeClr val="bg1"/>
                </a:solidFill>
                <a:latin typeface="Georgia" panose="02040502050405020303" pitchFamily="18" charset="0"/>
              </a:rPr>
              <a:t>In connection with any lumberyard. </a:t>
            </a:r>
          </a:p>
          <a:p>
            <a:pPr marL="457200" indent="-457200">
              <a:buFont typeface="Wingdings" panose="05000000000000000000" pitchFamily="2" charset="2"/>
              <a:buChar char="§"/>
            </a:pPr>
            <a:endParaRPr lang="en-US" sz="1200" dirty="0">
              <a:solidFill>
                <a:schemeClr val="bg1"/>
              </a:solidFill>
              <a:latin typeface="Georgia" panose="02040502050405020303" pitchFamily="18" charset="0"/>
            </a:endParaRPr>
          </a:p>
        </p:txBody>
      </p:sp>
      <p:sp>
        <p:nvSpPr>
          <p:cNvPr id="8" name="TextBox 7"/>
          <p:cNvSpPr txBox="1"/>
          <p:nvPr/>
        </p:nvSpPr>
        <p:spPr>
          <a:xfrm>
            <a:off x="533400" y="304800"/>
            <a:ext cx="5562600" cy="1200329"/>
          </a:xfrm>
          <a:prstGeom prst="rect">
            <a:avLst/>
          </a:prstGeom>
          <a:noFill/>
        </p:spPr>
        <p:txBody>
          <a:bodyPr wrap="square" rtlCol="0">
            <a:spAutoFit/>
          </a:bodyPr>
          <a:lstStyle/>
          <a:p>
            <a:r>
              <a:rPr lang="en-US" b="1" dirty="0">
                <a:solidFill>
                  <a:schemeClr val="bg1"/>
                </a:solidFill>
                <a:latin typeface="Georgia" panose="02040502050405020303" pitchFamily="18" charset="0"/>
              </a:rPr>
              <a:t>In about, or in connection with any manufacturing or mechanical establishment, cannery, mill, workshop, warehouse, or machine shop.</a:t>
            </a:r>
          </a:p>
        </p:txBody>
      </p:sp>
    </p:spTree>
    <p:extLst>
      <p:ext uri="{BB962C8B-B14F-4D97-AF65-F5344CB8AC3E}">
        <p14:creationId xmlns:p14="http://schemas.microsoft.com/office/powerpoint/2010/main" val="1738744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5181600" y="239853"/>
            <a:ext cx="6787811" cy="2585323"/>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PROHIBITED OCCUPATIONS</a:t>
            </a:r>
            <a:endParaRPr lang="en-US" sz="5400" dirty="0">
              <a:ln>
                <a:solidFill>
                  <a:schemeClr val="bg1"/>
                </a:solidFill>
              </a:ln>
              <a:latin typeface="Georgia" panose="02040502050405020303" pitchFamily="18" charset="0"/>
            </a:endParaRPr>
          </a:p>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(Under 18)</a:t>
            </a:r>
          </a:p>
        </p:txBody>
      </p:sp>
      <p:pic>
        <p:nvPicPr>
          <p:cNvPr id="5" name="Picture 4">
            <a:extLst>
              <a:ext uri="{FF2B5EF4-FFF2-40B4-BE49-F238E27FC236}">
                <a16:creationId xmlns:a16="http://schemas.microsoft.com/office/drawing/2014/main" id="{B7DFB05B-7A4C-4460-A09F-A2D6C2199A5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6705600" y="3033708"/>
            <a:ext cx="4648200" cy="3524678"/>
          </a:xfrm>
          <a:prstGeom prst="rect">
            <a:avLst/>
          </a:prstGeom>
        </p:spPr>
      </p:pic>
      <p:pic>
        <p:nvPicPr>
          <p:cNvPr id="9" name="Picture 8">
            <a:extLst>
              <a:ext uri="{FF2B5EF4-FFF2-40B4-BE49-F238E27FC236}">
                <a16:creationId xmlns:a16="http://schemas.microsoft.com/office/drawing/2014/main" id="{31271DBC-2595-4D7C-BE92-3D7AB7A127F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533400" y="3324217"/>
            <a:ext cx="5301911" cy="294366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335387"/>
            <a:ext cx="4279288" cy="2847983"/>
          </a:xfrm>
          <a:prstGeom prst="rect">
            <a:avLst/>
          </a:prstGeom>
        </p:spPr>
      </p:pic>
    </p:spTree>
    <p:extLst>
      <p:ext uri="{BB962C8B-B14F-4D97-AF65-F5344CB8AC3E}">
        <p14:creationId xmlns:p14="http://schemas.microsoft.com/office/powerpoint/2010/main" val="56876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83A49D17-BF88-4D67-B25F-1E288428C68A}"/>
              </a:ext>
            </a:extLst>
          </p:cNvPr>
          <p:cNvPicPr>
            <a:picLocks noChangeAspect="1"/>
          </p:cNvPicPr>
          <p:nvPr/>
        </p:nvPicPr>
        <p:blipFill>
          <a:blip r:embed="rId2"/>
          <a:stretch>
            <a:fillRect/>
          </a:stretch>
        </p:blipFill>
        <p:spPr>
          <a:xfrm>
            <a:off x="2438400" y="394563"/>
            <a:ext cx="7007128" cy="6068873"/>
          </a:xfrm>
          <a:prstGeom prst="rect">
            <a:avLst/>
          </a:prstGeom>
        </p:spPr>
      </p:pic>
    </p:spTree>
    <p:extLst>
      <p:ext uri="{BB962C8B-B14F-4D97-AF65-F5344CB8AC3E}">
        <p14:creationId xmlns:p14="http://schemas.microsoft.com/office/powerpoint/2010/main" val="214956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685800" y="0"/>
            <a:ext cx="10820400" cy="2246769"/>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MINIMUM AGE TO WORK </a:t>
            </a:r>
          </a:p>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(Age 14)</a:t>
            </a:r>
          </a:p>
          <a:p>
            <a:pPr algn="ctr"/>
            <a:endParaRPr lang="en-US" sz="3200" b="1" dirty="0">
              <a:solidFill>
                <a:schemeClr val="bg1"/>
              </a:solidFill>
              <a:latin typeface="Georgia" panose="02040502050405020303" pitchFamily="18" charset="0"/>
            </a:endParaRPr>
          </a:p>
        </p:txBody>
      </p:sp>
      <p:sp>
        <p:nvSpPr>
          <p:cNvPr id="8" name="TextBox 7"/>
          <p:cNvSpPr txBox="1"/>
          <p:nvPr/>
        </p:nvSpPr>
        <p:spPr>
          <a:xfrm>
            <a:off x="0" y="1905000"/>
            <a:ext cx="12192000" cy="5016758"/>
          </a:xfrm>
          <a:prstGeom prst="rect">
            <a:avLst/>
          </a:prstGeom>
          <a:noFill/>
          <a:ln>
            <a:noFill/>
          </a:ln>
        </p:spPr>
        <p:txBody>
          <a:bodyPr wrap="square" rtlCol="0">
            <a:spAutoFit/>
          </a:bodyPr>
          <a:lstStyle/>
          <a:p>
            <a:pPr algn="ctr"/>
            <a:r>
              <a:rPr lang="en-US" sz="3200" dirty="0">
                <a:latin typeface="Georgia" panose="02040502050405020303" pitchFamily="18" charset="0"/>
              </a:rPr>
              <a:t>WE DO NOT SHUT DOWN LEMONADE STANDS!</a:t>
            </a:r>
          </a:p>
          <a:p>
            <a:pPr algn="ctr"/>
            <a:r>
              <a:rPr lang="en-US" sz="3200" i="1" dirty="0">
                <a:latin typeface="Georgia" panose="02040502050405020303" pitchFamily="18" charset="0"/>
              </a:rPr>
              <a:t>(Work that a minor performs independently is not covered by Alabama Child Labor Law)</a:t>
            </a:r>
          </a:p>
          <a:p>
            <a:pPr algn="ctr"/>
            <a:endParaRPr lang="en-US" sz="3200" i="1" dirty="0">
              <a:latin typeface="Georgia" panose="02040502050405020303" pitchFamily="18" charset="0"/>
            </a:endParaRPr>
          </a:p>
          <a:p>
            <a:pPr algn="ctr"/>
            <a:r>
              <a:rPr lang="en-US" sz="3200" dirty="0">
                <a:latin typeface="Georgia" panose="02040502050405020303" pitchFamily="18" charset="0"/>
              </a:rPr>
              <a:t>Agriculture is exempt from Alabama Child Labor Law.</a:t>
            </a:r>
          </a:p>
          <a:p>
            <a:pPr algn="ctr"/>
            <a:r>
              <a:rPr lang="en-US" sz="3200" i="1" dirty="0">
                <a:latin typeface="Georgia" panose="02040502050405020303" pitchFamily="18" charset="0"/>
              </a:rPr>
              <a:t>(Federal Law applies in some instances)</a:t>
            </a:r>
          </a:p>
          <a:p>
            <a:pPr algn="ctr"/>
            <a:endParaRPr lang="en-US" sz="3200" dirty="0">
              <a:latin typeface="Georgia" panose="02040502050405020303" pitchFamily="18" charset="0"/>
            </a:endParaRPr>
          </a:p>
          <a:p>
            <a:pPr algn="ctr"/>
            <a:r>
              <a:rPr lang="en-US" sz="3200" dirty="0">
                <a:latin typeface="Georgia" panose="02040502050405020303" pitchFamily="18" charset="0"/>
              </a:rPr>
              <a:t>Parents may employ their children of any age in non-hazardous occupations provided they are the sole owner(s) of the business and the child is exclusively under their supervision</a:t>
            </a:r>
            <a:r>
              <a:rPr lang="en-US" sz="3200" b="1" dirty="0">
                <a:latin typeface="Georgia" panose="02040502050405020303" pitchFamily="18" charset="0"/>
              </a:rPr>
              <a:t>.</a:t>
            </a:r>
          </a:p>
        </p:txBody>
      </p:sp>
    </p:spTree>
    <p:extLst>
      <p:ext uri="{BB962C8B-B14F-4D97-AF65-F5344CB8AC3E}">
        <p14:creationId xmlns:p14="http://schemas.microsoft.com/office/powerpoint/2010/main" val="3771811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228600" y="340459"/>
            <a:ext cx="11645900" cy="7478970"/>
          </a:xfrm>
          <a:prstGeom prst="rect">
            <a:avLst/>
          </a:prstGeom>
          <a:noFill/>
          <a:ln>
            <a:noFill/>
          </a:ln>
        </p:spPr>
        <p:txBody>
          <a:bodyPr wrap="square" rtlCol="0">
            <a:spAutoFit/>
          </a:bodyPr>
          <a:lstStyle/>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or about or in connection with any mine, coke breaker, coke oven, or quarry in any capacity.</a:t>
            </a:r>
          </a:p>
          <a:p>
            <a:pPr marL="285750" indent="-285750">
              <a:buFont typeface="Wingdings" panose="05000000000000000000" pitchFamily="2" charset="2"/>
              <a:buChar char="§"/>
            </a:pPr>
            <a:r>
              <a:rPr lang="en-US" sz="2200" dirty="0">
                <a:solidFill>
                  <a:schemeClr val="bg1"/>
                </a:solidFill>
                <a:latin typeface="Georgia" panose="02040502050405020303" pitchFamily="18" charset="0"/>
              </a:rPr>
              <a:t>In wrecking, demolition, and shipbreaking.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any tunnel or excavation with a depth of four feet or more.</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any roofing, scaffolding, or sandblasting operations.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Operating or driving any truck or heavy equipment over  three tons gross weight.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logging or around any sawmill, lath mill, shingle, or cooperage-stock mill.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Operating any power-driven woodworking, bakery, or paper products machinery.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Upon any steam, electric, diesel, hydraulic, or other railroad.</a:t>
            </a:r>
          </a:p>
          <a:p>
            <a:pPr marL="285750" indent="-285750">
              <a:buFont typeface="Wingdings" panose="05000000000000000000" pitchFamily="2" charset="2"/>
              <a:buChar char="§"/>
            </a:pPr>
            <a:r>
              <a:rPr lang="en-US" sz="2200" dirty="0">
                <a:solidFill>
                  <a:schemeClr val="bg1"/>
                </a:solidFill>
                <a:latin typeface="Georgia" panose="02040502050405020303" pitchFamily="18" charset="0"/>
              </a:rPr>
              <a:t>As firefighters.</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Operating any stamping machines used in sheet metal or tin ware, or in paper or leather manufacturing, or washer or nut factories.</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or around any steam boiler or rolling mill machinery.</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Operating any power-driven metal forming, cutting, straightening, drawing, punching, or shearing machines. </a:t>
            </a:r>
          </a:p>
          <a:p>
            <a:pPr marL="285750" indent="-285750">
              <a:buFont typeface="Wingdings" panose="05000000000000000000" pitchFamily="2" charset="2"/>
              <a:buChar char="§"/>
            </a:pPr>
            <a:r>
              <a:rPr lang="en-US" sz="2200" dirty="0">
                <a:solidFill>
                  <a:schemeClr val="bg1"/>
                </a:solidFill>
                <a:latin typeface="Georgia" panose="02040502050405020303" pitchFamily="18" charset="0"/>
              </a:rPr>
              <a:t>Operating or assisting in operating any elevators, open freight elevators, cranes, derricks, or other power-driven hoisting apparatus, with the exception of an unattended automatic passenger elevator. </a:t>
            </a:r>
          </a:p>
          <a:p>
            <a:pPr marL="285750" lvl="0" indent="-285750">
              <a:buFont typeface="Wingdings" panose="05000000000000000000" pitchFamily="2" charset="2"/>
              <a:buChar char="§"/>
            </a:pPr>
            <a:endParaRPr lang="en-US" sz="2100" dirty="0">
              <a:solidFill>
                <a:schemeClr val="bg1"/>
              </a:solidFill>
              <a:latin typeface="Georgia" panose="02040502050405020303" pitchFamily="18" charset="0"/>
            </a:endParaRPr>
          </a:p>
          <a:p>
            <a:endParaRPr lang="en-US" sz="2100" dirty="0">
              <a:solidFill>
                <a:schemeClr val="bg1"/>
              </a:solidFill>
              <a:latin typeface="Georgia" panose="02040502050405020303" pitchFamily="18" charset="0"/>
            </a:endParaRPr>
          </a:p>
          <a:p>
            <a:pPr lvl="0"/>
            <a:endParaRPr lang="en-US" sz="2100" dirty="0">
              <a:solidFill>
                <a:schemeClr val="bg1"/>
              </a:solidFill>
              <a:latin typeface="Georgia" panose="02040502050405020303" pitchFamily="18" charset="0"/>
            </a:endParaRPr>
          </a:p>
          <a:p>
            <a:endParaRPr lang="en-US" sz="2100" dirty="0">
              <a:solidFill>
                <a:schemeClr val="bg1"/>
              </a:solidFill>
            </a:endParaRPr>
          </a:p>
        </p:txBody>
      </p:sp>
    </p:spTree>
    <p:extLst>
      <p:ext uri="{BB962C8B-B14F-4D97-AF65-F5344CB8AC3E}">
        <p14:creationId xmlns:p14="http://schemas.microsoft.com/office/powerpoint/2010/main" val="648082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419100" y="6019800"/>
            <a:ext cx="11353800" cy="369332"/>
          </a:xfrm>
          <a:prstGeom prst="rect">
            <a:avLst/>
          </a:prstGeom>
          <a:noFill/>
        </p:spPr>
        <p:txBody>
          <a:bodyPr wrap="square" rtlCol="0">
            <a:spAutoFit/>
          </a:bodyPr>
          <a:lstStyle/>
          <a:p>
            <a:pPr algn="ctr"/>
            <a:r>
              <a:rPr lang="en-US" b="1" dirty="0">
                <a:solidFill>
                  <a:schemeClr val="bg1"/>
                </a:solidFill>
                <a:latin typeface="Georgia" panose="02040502050405020303" pitchFamily="18" charset="0"/>
              </a:rPr>
              <a:t>See AL §25-8-33 to §25-8-35 and §25-8-43 for a detailed list of prohibited occupations.</a:t>
            </a:r>
          </a:p>
        </p:txBody>
      </p:sp>
      <p:sp>
        <p:nvSpPr>
          <p:cNvPr id="7" name="TextBox 6"/>
          <p:cNvSpPr txBox="1"/>
          <p:nvPr/>
        </p:nvSpPr>
        <p:spPr>
          <a:xfrm>
            <a:off x="406400" y="457200"/>
            <a:ext cx="11544300" cy="6186309"/>
          </a:xfrm>
          <a:prstGeom prst="rect">
            <a:avLst/>
          </a:prstGeom>
          <a:noFill/>
          <a:ln>
            <a:noFill/>
          </a:ln>
        </p:spPr>
        <p:txBody>
          <a:bodyPr wrap="square" rtlCol="0">
            <a:spAutoFit/>
          </a:bodyPr>
          <a:lstStyle/>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Operating any paper cutting, stapling, corrugating, or punching machines.</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Assembling, adjusting, cleaning, oiling, or servicing machinery in motion.</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Operating any circular saws, band saws, or   guillotine shears.</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or around any distillery where alcoholic beverages are    manufactured, bottled, wrapped, or packed.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the manufacture, storage, or transportation of explosive components.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the manufacturing of brick, tile, or similar products.</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the manufacture or transportation of dangerous or toxic chemicals or compounds.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about, or in connection with, poisonous dyes, dangerous or poisonous gases, compositions of lye in dangerous quantities, dangerous or poisonous acids, or pesticides.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any activity involving exposure to radioactive substances or ionizing radiation.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Around asbestos or any other cancer-causing agents.</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Operating or assisting in operating any job, cylinder, or offset printing presses. </a:t>
            </a:r>
          </a:p>
          <a:p>
            <a:pPr marL="285750" lvl="0" indent="-285750">
              <a:buFont typeface="Wingdings" panose="05000000000000000000" pitchFamily="2" charset="2"/>
              <a:buChar char="§"/>
            </a:pPr>
            <a:r>
              <a:rPr lang="en-US" sz="2200" dirty="0">
                <a:solidFill>
                  <a:schemeClr val="bg1"/>
                </a:solidFill>
                <a:latin typeface="Georgia" panose="02040502050405020303" pitchFamily="18" charset="0"/>
              </a:rPr>
              <a:t>In any activity involving slaughtering, butchering, and meat cutting.</a:t>
            </a:r>
          </a:p>
          <a:p>
            <a:endParaRPr lang="en-US" sz="2800" dirty="0">
              <a:solidFill>
                <a:schemeClr val="bg1"/>
              </a:solidFill>
              <a:latin typeface="Georgia" panose="02040502050405020303" pitchFamily="18" charset="0"/>
            </a:endParaRPr>
          </a:p>
          <a:p>
            <a:pPr lvl="0"/>
            <a:endParaRPr lang="en-US" sz="2800" dirty="0">
              <a:solidFill>
                <a:schemeClr val="bg1"/>
              </a:solidFill>
              <a:latin typeface="Georgia" panose="02040502050405020303" pitchFamily="18" charset="0"/>
            </a:endParaRPr>
          </a:p>
          <a:p>
            <a:endParaRPr lang="en-US" sz="3200" dirty="0">
              <a:solidFill>
                <a:schemeClr val="bg1"/>
              </a:solidFill>
            </a:endParaRPr>
          </a:p>
        </p:txBody>
      </p:sp>
    </p:spTree>
    <p:extLst>
      <p:ext uri="{BB962C8B-B14F-4D97-AF65-F5344CB8AC3E}">
        <p14:creationId xmlns:p14="http://schemas.microsoft.com/office/powerpoint/2010/main" val="2681233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47800"/>
            <a:ext cx="12192000" cy="8305800"/>
          </a:xfrm>
          <a:prstGeom prst="rect">
            <a:avLst/>
          </a:prstGeom>
        </p:spPr>
      </p:pic>
    </p:spTree>
    <p:extLst>
      <p:ext uri="{BB962C8B-B14F-4D97-AF65-F5344CB8AC3E}">
        <p14:creationId xmlns:p14="http://schemas.microsoft.com/office/powerpoint/2010/main" val="2648769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685800" y="0"/>
            <a:ext cx="10820400" cy="923330"/>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ALCOHOL</a:t>
            </a:r>
          </a:p>
        </p:txBody>
      </p:sp>
      <p:sp>
        <p:nvSpPr>
          <p:cNvPr id="4" name="TextBox 3"/>
          <p:cNvSpPr txBox="1"/>
          <p:nvPr/>
        </p:nvSpPr>
        <p:spPr>
          <a:xfrm>
            <a:off x="152400" y="1066800"/>
            <a:ext cx="11887200" cy="5632311"/>
          </a:xfrm>
          <a:prstGeom prst="rect">
            <a:avLst/>
          </a:prstGeom>
          <a:noFill/>
          <a:ln>
            <a:noFill/>
          </a:ln>
        </p:spPr>
        <p:txBody>
          <a:bodyPr wrap="square" rtlCol="0">
            <a:spAutoFit/>
          </a:bodyPr>
          <a:lstStyle/>
          <a:p>
            <a:pPr marL="457200" indent="-457200">
              <a:buFont typeface="Wingdings" panose="05000000000000000000" pitchFamily="2" charset="2"/>
              <a:buChar char="§"/>
            </a:pPr>
            <a:r>
              <a:rPr lang="en-US" sz="3000" dirty="0">
                <a:solidFill>
                  <a:schemeClr val="bg1"/>
                </a:solidFill>
                <a:latin typeface="Georgia" panose="02040502050405020303" pitchFamily="18" charset="0"/>
              </a:rPr>
              <a:t>Employees must be 21 to serve alcoholic beverages for consumption on premises (19 if licensee is certified through the Responsible Vendor Program).</a:t>
            </a:r>
          </a:p>
          <a:p>
            <a:pPr marL="457200" indent="-457200">
              <a:buFont typeface="Wingdings" panose="05000000000000000000" pitchFamily="2" charset="2"/>
              <a:buChar char="§"/>
            </a:pPr>
            <a:endParaRPr lang="en-US" sz="3000" dirty="0">
              <a:solidFill>
                <a:schemeClr val="bg1"/>
              </a:solidFill>
              <a:latin typeface="Georgia" panose="02040502050405020303" pitchFamily="18" charset="0"/>
            </a:endParaRPr>
          </a:p>
          <a:p>
            <a:pPr marL="457200" indent="-457200">
              <a:buFont typeface="Wingdings" panose="05000000000000000000" pitchFamily="2" charset="2"/>
              <a:buChar char="§"/>
            </a:pPr>
            <a:r>
              <a:rPr lang="en-US" sz="3000" dirty="0">
                <a:solidFill>
                  <a:schemeClr val="bg1"/>
                </a:solidFill>
                <a:latin typeface="Georgia" panose="02040502050405020303" pitchFamily="18" charset="0"/>
              </a:rPr>
              <a:t>Minors 16 and older may be employed in such establishments as busboys, janitors, dishwashers, cooks, hostesses, or seaters.</a:t>
            </a:r>
          </a:p>
          <a:p>
            <a:pPr marL="457200" indent="-457200">
              <a:buFont typeface="Wingdings" panose="05000000000000000000" pitchFamily="2" charset="2"/>
              <a:buChar char="§"/>
            </a:pPr>
            <a:endParaRPr lang="en-US" sz="3000" dirty="0">
              <a:solidFill>
                <a:schemeClr val="bg1"/>
              </a:solidFill>
              <a:latin typeface="Georgia" panose="02040502050405020303" pitchFamily="18" charset="0"/>
            </a:endParaRPr>
          </a:p>
          <a:p>
            <a:pPr marL="457200" indent="-457200">
              <a:buFont typeface="Wingdings" panose="05000000000000000000" pitchFamily="2" charset="2"/>
              <a:buChar char="§"/>
            </a:pPr>
            <a:r>
              <a:rPr lang="en-US" sz="3000" dirty="0">
                <a:solidFill>
                  <a:schemeClr val="bg1"/>
                </a:solidFill>
                <a:latin typeface="Georgia" panose="02040502050405020303" pitchFamily="18" charset="0"/>
              </a:rPr>
              <a:t>Minors ages 14 and 15 SHALL NOT work in any establishment that serves alcohol for consumption on premises. Members of the immediate family of the owner or operator who are ages 14 or 15 may be employed in such establishments provided they do not serve alcohol.</a:t>
            </a:r>
          </a:p>
        </p:txBody>
      </p:sp>
    </p:spTree>
    <p:extLst>
      <p:ext uri="{BB962C8B-B14F-4D97-AF65-F5344CB8AC3E}">
        <p14:creationId xmlns:p14="http://schemas.microsoft.com/office/powerpoint/2010/main" val="682419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TextBox 6"/>
          <p:cNvSpPr txBox="1"/>
          <p:nvPr/>
        </p:nvSpPr>
        <p:spPr>
          <a:xfrm>
            <a:off x="4800600" y="237530"/>
            <a:ext cx="7188200" cy="1754326"/>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ADULT</a:t>
            </a:r>
          </a:p>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ESTABLISHMENTS</a:t>
            </a:r>
          </a:p>
        </p:txBody>
      </p:sp>
      <p:sp>
        <p:nvSpPr>
          <p:cNvPr id="4" name="TextBox 3"/>
          <p:cNvSpPr txBox="1"/>
          <p:nvPr/>
        </p:nvSpPr>
        <p:spPr>
          <a:xfrm>
            <a:off x="5486400" y="2208074"/>
            <a:ext cx="6324600" cy="2308324"/>
          </a:xfrm>
          <a:prstGeom prst="rect">
            <a:avLst/>
          </a:prstGeom>
          <a:noFill/>
          <a:ln>
            <a:noFill/>
          </a:ln>
        </p:spPr>
        <p:txBody>
          <a:bodyPr wrap="square" rtlCol="0">
            <a:spAutoFit/>
          </a:bodyPr>
          <a:lstStyle/>
          <a:p>
            <a:pPr algn="ctr"/>
            <a:r>
              <a:rPr lang="en-US" sz="3600" dirty="0">
                <a:solidFill>
                  <a:schemeClr val="bg1"/>
                </a:solidFill>
                <a:latin typeface="Georgia" panose="02040502050405020303" pitchFamily="18" charset="0"/>
              </a:rPr>
              <a:t>No person age 18 or under shall be employed in or perform in any adult establishment.</a:t>
            </a:r>
          </a:p>
        </p:txBody>
      </p:sp>
      <p:pic>
        <p:nvPicPr>
          <p:cNvPr id="11" name="Graphic 10" descr="No sign">
            <a:extLst>
              <a:ext uri="{FF2B5EF4-FFF2-40B4-BE49-F238E27FC236}">
                <a16:creationId xmlns:a16="http://schemas.microsoft.com/office/drawing/2014/main" id="{6D1526C6-4133-4EF3-9CE9-31220A69DD63}"/>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8950" t="8708" r="8708" b="8950"/>
          <a:stretch/>
        </p:blipFill>
        <p:spPr>
          <a:xfrm>
            <a:off x="381000" y="1295400"/>
            <a:ext cx="5029200" cy="5029200"/>
          </a:xfrm>
          <a:prstGeom prst="rect">
            <a:avLst/>
          </a:prstGeom>
        </p:spPr>
      </p:pic>
      <p:pic>
        <p:nvPicPr>
          <p:cNvPr id="13" name="Graphic 12" descr="Raised hand">
            <a:extLst>
              <a:ext uri="{FF2B5EF4-FFF2-40B4-BE49-F238E27FC236}">
                <a16:creationId xmlns:a16="http://schemas.microsoft.com/office/drawing/2014/main" id="{517BDC09-2C78-4EE3-823A-104AA50027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95600" y="2371130"/>
            <a:ext cx="1143000" cy="1143000"/>
          </a:xfrm>
          <a:prstGeom prst="rect">
            <a:avLst/>
          </a:prstGeom>
        </p:spPr>
      </p:pic>
      <p:sp>
        <p:nvSpPr>
          <p:cNvPr id="16" name="TextBox 15">
            <a:extLst>
              <a:ext uri="{FF2B5EF4-FFF2-40B4-BE49-F238E27FC236}">
                <a16:creationId xmlns:a16="http://schemas.microsoft.com/office/drawing/2014/main" id="{18E0EB53-6DBB-4CA5-ACEB-996FA6F3685E}"/>
              </a:ext>
            </a:extLst>
          </p:cNvPr>
          <p:cNvSpPr txBox="1"/>
          <p:nvPr/>
        </p:nvSpPr>
        <p:spPr>
          <a:xfrm>
            <a:off x="381000" y="3886200"/>
            <a:ext cx="5029200" cy="923330"/>
          </a:xfrm>
          <a:prstGeom prst="rect">
            <a:avLst/>
          </a:prstGeom>
          <a:noFill/>
        </p:spPr>
        <p:txBody>
          <a:bodyPr wrap="square" rtlCol="0">
            <a:spAutoFit/>
          </a:bodyPr>
          <a:lstStyle/>
          <a:p>
            <a:pPr algn="ctr"/>
            <a:r>
              <a:rPr lang="en-US" sz="5400" dirty="0">
                <a:ln>
                  <a:solidFill>
                    <a:schemeClr val="tx1"/>
                  </a:solidFill>
                </a:ln>
                <a:solidFill>
                  <a:schemeClr val="bg1"/>
                </a:solidFill>
                <a:latin typeface="Impact" panose="020B0806030902050204" pitchFamily="34" charset="0"/>
              </a:rPr>
              <a:t>UNDER 18</a:t>
            </a:r>
          </a:p>
        </p:txBody>
      </p:sp>
    </p:spTree>
    <p:extLst>
      <p:ext uri="{BB962C8B-B14F-4D97-AF65-F5344CB8AC3E}">
        <p14:creationId xmlns:p14="http://schemas.microsoft.com/office/powerpoint/2010/main" val="25942117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533400" y="228600"/>
            <a:ext cx="11353800" cy="2246769"/>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EXEMPTIONS FOR PROHIBITED OCCUPATIONS</a:t>
            </a:r>
          </a:p>
          <a:p>
            <a:pPr algn="ctr"/>
            <a:endParaRPr lang="en-US" sz="3200" b="1" dirty="0">
              <a:solidFill>
                <a:schemeClr val="bg1"/>
              </a:solidFill>
              <a:latin typeface="Georgia" panose="02040502050405020303" pitchFamily="18" charset="0"/>
            </a:endParaRPr>
          </a:p>
        </p:txBody>
      </p:sp>
      <p:sp>
        <p:nvSpPr>
          <p:cNvPr id="8" name="TextBox 7"/>
          <p:cNvSpPr txBox="1"/>
          <p:nvPr/>
        </p:nvSpPr>
        <p:spPr>
          <a:xfrm>
            <a:off x="838200" y="1969796"/>
            <a:ext cx="10744200" cy="3970318"/>
          </a:xfrm>
          <a:prstGeom prst="rect">
            <a:avLst/>
          </a:prstGeom>
          <a:noFill/>
          <a:ln>
            <a:noFill/>
          </a:ln>
        </p:spPr>
        <p:txBody>
          <a:bodyPr wrap="square" rtlCol="0">
            <a:spAutoFit/>
          </a:bodyPr>
          <a:lstStyle/>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a:latin typeface="Georgia" panose="02040502050405020303" pitchFamily="18" charset="0"/>
              </a:rPr>
              <a:t>ALABAMA LAW:  Certain prohibited occupations shall not apply to any registered apprenticeship or to the employment procured and supervised through the Alabama Department of Education and approved by the Alabama Department of Labor.</a:t>
            </a:r>
          </a:p>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a:latin typeface="Georgia" panose="02040502050405020303" pitchFamily="18" charset="0"/>
              </a:rPr>
              <a:t>FEDERAL LAW:  Some hazardous occupations orders contain exemptions for apprentices aged 16 and 17 and student learners provided they are employed under certain conditions.</a:t>
            </a:r>
          </a:p>
        </p:txBody>
      </p:sp>
    </p:spTree>
    <p:extLst>
      <p:ext uri="{BB962C8B-B14F-4D97-AF65-F5344CB8AC3E}">
        <p14:creationId xmlns:p14="http://schemas.microsoft.com/office/powerpoint/2010/main" val="948935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0" y="0"/>
            <a:ext cx="12192000" cy="1754326"/>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EXEMPTIONS FOR APPRENTICES</a:t>
            </a:r>
          </a:p>
        </p:txBody>
      </p:sp>
      <p:sp>
        <p:nvSpPr>
          <p:cNvPr id="8" name="TextBox 7"/>
          <p:cNvSpPr txBox="1"/>
          <p:nvPr/>
        </p:nvSpPr>
        <p:spPr>
          <a:xfrm>
            <a:off x="533400" y="1578693"/>
            <a:ext cx="11201400" cy="4832092"/>
          </a:xfrm>
          <a:prstGeom prst="rect">
            <a:avLst/>
          </a:prstGeom>
          <a:noFill/>
          <a:ln>
            <a:noFill/>
          </a:ln>
        </p:spPr>
        <p:txBody>
          <a:bodyPr wrap="square" rtlCol="0">
            <a:spAutoFit/>
          </a:bodyPr>
          <a:lstStyle/>
          <a:p>
            <a:pPr marL="457200" indent="-457200">
              <a:buFont typeface="Wingdings" panose="05000000000000000000" pitchFamily="2" charset="2"/>
              <a:buChar char="§"/>
            </a:pPr>
            <a:endParaRPr lang="en-US" sz="2800" dirty="0">
              <a:latin typeface="Georgia" panose="02040502050405020303" pitchFamily="18" charset="0"/>
            </a:endParaRPr>
          </a:p>
          <a:p>
            <a:pPr marL="457200" indent="-457200">
              <a:buFont typeface="Wingdings" panose="05000000000000000000" pitchFamily="2" charset="2"/>
              <a:buChar char="§"/>
            </a:pPr>
            <a:r>
              <a:rPr lang="en-US" sz="2800" dirty="0">
                <a:latin typeface="Georgia" panose="02040502050405020303" pitchFamily="18" charset="0"/>
              </a:rPr>
              <a:t>The apprentice is employed in a craft recognized as an apprenticeable trade; </a:t>
            </a:r>
          </a:p>
          <a:p>
            <a:pPr marL="457200" indent="-457200">
              <a:buFont typeface="Wingdings" panose="05000000000000000000" pitchFamily="2" charset="2"/>
              <a:buChar char="§"/>
            </a:pPr>
            <a:r>
              <a:rPr lang="en-US" sz="2800" dirty="0">
                <a:latin typeface="Georgia" panose="02040502050405020303" pitchFamily="18" charset="0"/>
              </a:rPr>
              <a:t>The work of the apprentice in the occupations declared particularly hazardous is incidental to his training; </a:t>
            </a:r>
          </a:p>
          <a:p>
            <a:pPr marL="457200" indent="-457200">
              <a:buFont typeface="Wingdings" panose="05000000000000000000" pitchFamily="2" charset="2"/>
              <a:buChar char="§"/>
            </a:pPr>
            <a:r>
              <a:rPr lang="en-US" sz="2800" dirty="0">
                <a:latin typeface="Georgia" panose="02040502050405020303" pitchFamily="18" charset="0"/>
              </a:rPr>
              <a:t>Such work is intermittent and for short periods of time and is under the direct and close supervision of a journeyman as a necessary part of such apprentice training; </a:t>
            </a:r>
          </a:p>
          <a:p>
            <a:pPr marL="457200" indent="-457200">
              <a:buFont typeface="Wingdings" panose="05000000000000000000" pitchFamily="2" charset="2"/>
              <a:buChar char="§"/>
            </a:pPr>
            <a:r>
              <a:rPr lang="en-US" sz="2800" dirty="0">
                <a:latin typeface="Georgia" panose="02040502050405020303" pitchFamily="18" charset="0"/>
              </a:rPr>
              <a:t>The apprentice is registered by the Bureau of Apprenticeship and Training of the United States Department of Labor as employed in accordance with the standards established by that bureau.</a:t>
            </a:r>
            <a:endParaRPr lang="en-US" sz="2800" b="1" dirty="0">
              <a:latin typeface="Georgia" panose="02040502050405020303" pitchFamily="18" charset="0"/>
            </a:endParaRPr>
          </a:p>
        </p:txBody>
      </p:sp>
    </p:spTree>
    <p:extLst>
      <p:ext uri="{BB962C8B-B14F-4D97-AF65-F5344CB8AC3E}">
        <p14:creationId xmlns:p14="http://schemas.microsoft.com/office/powerpoint/2010/main" val="1544150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511629" y="0"/>
            <a:ext cx="11353800" cy="1569660"/>
          </a:xfrm>
          <a:prstGeom prst="rect">
            <a:avLst/>
          </a:prstGeom>
          <a:noFill/>
        </p:spPr>
        <p:txBody>
          <a:bodyPr wrap="square" rtlCol="0">
            <a:spAutoFit/>
          </a:bodyPr>
          <a:lstStyle/>
          <a:p>
            <a:pPr algn="ctr"/>
            <a:r>
              <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EXEMPTIONS FOR</a:t>
            </a:r>
          </a:p>
          <a:p>
            <a:pPr algn="ctr"/>
            <a:r>
              <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STUDENT LEARNERS</a:t>
            </a:r>
            <a:endParaRPr lang="en-US" sz="3200" b="1" dirty="0">
              <a:solidFill>
                <a:schemeClr val="bg1"/>
              </a:solidFill>
              <a:latin typeface="Georgia" panose="02040502050405020303" pitchFamily="18" charset="0"/>
            </a:endParaRPr>
          </a:p>
        </p:txBody>
      </p:sp>
      <p:sp>
        <p:nvSpPr>
          <p:cNvPr id="8" name="TextBox 7"/>
          <p:cNvSpPr txBox="1"/>
          <p:nvPr/>
        </p:nvSpPr>
        <p:spPr>
          <a:xfrm>
            <a:off x="228600" y="1518821"/>
            <a:ext cx="11658600" cy="5262979"/>
          </a:xfrm>
          <a:prstGeom prst="rect">
            <a:avLst/>
          </a:prstGeom>
          <a:noFill/>
          <a:ln>
            <a:noFill/>
          </a:ln>
        </p:spPr>
        <p:txBody>
          <a:bodyPr wrap="square" rtlCol="0">
            <a:spAutoFit/>
          </a:bodyPr>
          <a:lstStyle/>
          <a:p>
            <a:pPr marL="457200" indent="-457200">
              <a:buFont typeface="Wingdings" panose="05000000000000000000" pitchFamily="2" charset="2"/>
              <a:buChar char="§"/>
            </a:pPr>
            <a:r>
              <a:rPr lang="en-US" sz="2400" dirty="0">
                <a:latin typeface="Georgia" panose="02040502050405020303" pitchFamily="18" charset="0"/>
              </a:rPr>
              <a:t>The student learner is enrolled in a course of study and training in a cooperative vocational training program under a recognized state or local educational authority or in a course of study in a substantially similar program conducted by a private school and; </a:t>
            </a:r>
          </a:p>
          <a:p>
            <a:endParaRPr lang="en-US" sz="2400" dirty="0">
              <a:latin typeface="Georgia" panose="02040502050405020303" pitchFamily="18" charset="0"/>
            </a:endParaRPr>
          </a:p>
          <a:p>
            <a:pPr marL="457200" indent="-457200">
              <a:buFont typeface="Wingdings" panose="05000000000000000000" pitchFamily="2" charset="2"/>
              <a:buChar char="§"/>
            </a:pPr>
            <a:r>
              <a:rPr lang="en-US" sz="2400" dirty="0">
                <a:latin typeface="Georgia" panose="02040502050405020303" pitchFamily="18" charset="0"/>
              </a:rPr>
              <a:t>Such student learner is employed under a written agreement which provides: </a:t>
            </a:r>
          </a:p>
          <a:p>
            <a:r>
              <a:rPr lang="en-US" sz="2400" dirty="0">
                <a:latin typeface="Georgia" panose="02040502050405020303" pitchFamily="18" charset="0"/>
              </a:rPr>
              <a:t>	(a) That the work of the student learner in the occupations declared 				particularly hazardous shall be incidental to his training; </a:t>
            </a:r>
          </a:p>
          <a:p>
            <a:r>
              <a:rPr lang="en-US" sz="2400" dirty="0">
                <a:latin typeface="Georgia" panose="02040502050405020303" pitchFamily="18" charset="0"/>
              </a:rPr>
              <a:t>	(b) That such work shall be intermittent and for short periods of time, and under 		the direct and close supervision of a qualified and experienced person; </a:t>
            </a:r>
          </a:p>
          <a:p>
            <a:r>
              <a:rPr lang="en-US" sz="2400" dirty="0">
                <a:latin typeface="Georgia" panose="02040502050405020303" pitchFamily="18" charset="0"/>
              </a:rPr>
              <a:t>	(c) That safety instructions shall be given by the school and 						correlated by the employer with on-the-job training; and </a:t>
            </a:r>
          </a:p>
          <a:p>
            <a:r>
              <a:rPr lang="en-US" sz="2400" dirty="0">
                <a:latin typeface="Georgia" panose="02040502050405020303" pitchFamily="18" charset="0"/>
              </a:rPr>
              <a:t>	(d) That a schedule of organized and progressive work processes to be 		performed on the job shall have been prepared. </a:t>
            </a:r>
            <a:endParaRPr lang="en-US" sz="2400" dirty="0">
              <a:effectLst/>
              <a:latin typeface="Georgia" panose="02040502050405020303" pitchFamily="18" charset="0"/>
            </a:endParaRPr>
          </a:p>
        </p:txBody>
      </p:sp>
    </p:spTree>
    <p:extLst>
      <p:ext uri="{BB962C8B-B14F-4D97-AF65-F5344CB8AC3E}">
        <p14:creationId xmlns:p14="http://schemas.microsoft.com/office/powerpoint/2010/main" val="3881011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12115800" cy="1828800"/>
          </a:xfrm>
        </p:spPr>
        <p:txBody>
          <a:bodyPr/>
          <a:lstStyle/>
          <a:p>
            <a:r>
              <a:rPr lang="en-US" sz="3600" dirty="0">
                <a:latin typeface="Georgia" panose="02040502050405020303" pitchFamily="18" charset="0"/>
              </a:rPr>
              <a:t>The Child Labor Division of ADOL is available, at no cost, to help businesses comply with the Alabama Child Labor Law and to facilitate the employment of minors ages 14-18.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014" y="3704272"/>
            <a:ext cx="4538171" cy="2564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97CF39E4-0915-4AE9-983C-F840A86C0ABC}"/>
              </a:ext>
            </a:extLst>
          </p:cNvPr>
          <p:cNvSpPr txBox="1"/>
          <p:nvPr/>
        </p:nvSpPr>
        <p:spPr>
          <a:xfrm>
            <a:off x="0" y="2027872"/>
            <a:ext cx="12192000" cy="1477328"/>
          </a:xfrm>
          <a:prstGeom prst="rect">
            <a:avLst/>
          </a:prstGeom>
          <a:noFill/>
        </p:spPr>
        <p:txBody>
          <a:bodyPr wrap="square" rtlCol="0">
            <a:spAutoFit/>
          </a:bodyPr>
          <a:lstStyle/>
          <a:p>
            <a:pPr algn="ctr"/>
            <a:r>
              <a:rPr lang="en-US" dirty="0">
                <a:solidFill>
                  <a:schemeClr val="bg1"/>
                </a:solidFill>
                <a:latin typeface="Georgia" panose="02040502050405020303" pitchFamily="18" charset="0"/>
              </a:rPr>
              <a:t>ADDITIONAL INFORMATION CAN BE FOUND AT:</a:t>
            </a:r>
          </a:p>
          <a:p>
            <a:pPr algn="ctr"/>
            <a:endParaRPr lang="en-US" dirty="0">
              <a:solidFill>
                <a:schemeClr val="bg1"/>
              </a:solidFill>
              <a:latin typeface="Georgia" panose="02040502050405020303" pitchFamily="18" charset="0"/>
            </a:endParaRPr>
          </a:p>
          <a:p>
            <a:pPr algn="ctr"/>
            <a:r>
              <a:rPr lang="en-US" dirty="0">
                <a:solidFill>
                  <a:schemeClr val="bg1"/>
                </a:solidFill>
                <a:latin typeface="Georgia" panose="02040502050405020303" pitchFamily="18" charset="0"/>
              </a:rPr>
              <a:t>https://labor.alabama.gov/uc/ChildLabor/child-labor.aspx</a:t>
            </a:r>
          </a:p>
          <a:p>
            <a:pPr algn="ctr"/>
            <a:endParaRPr lang="en-US" dirty="0">
              <a:solidFill>
                <a:schemeClr val="bg1"/>
              </a:solidFill>
              <a:latin typeface="Georgia" panose="02040502050405020303" pitchFamily="18" charset="0"/>
            </a:endParaRPr>
          </a:p>
          <a:p>
            <a:pPr algn="ctr"/>
            <a:r>
              <a:rPr lang="en-US" dirty="0">
                <a:solidFill>
                  <a:schemeClr val="bg1"/>
                </a:solidFill>
                <a:latin typeface="Georgia" panose="02040502050405020303" pitchFamily="18" charset="0"/>
              </a:rPr>
              <a:t>https://www.dol.gov/whd/childlabor.htm</a:t>
            </a:r>
          </a:p>
        </p:txBody>
      </p:sp>
    </p:spTree>
    <p:extLst>
      <p:ext uri="{BB962C8B-B14F-4D97-AF65-F5344CB8AC3E}">
        <p14:creationId xmlns:p14="http://schemas.microsoft.com/office/powerpoint/2010/main" val="3144897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AE7A11-9751-425D-81DC-2CF1DC3B218B}"/>
              </a:ext>
            </a:extLst>
          </p:cNvPr>
          <p:cNvPicPr>
            <a:picLocks noChangeAspect="1"/>
          </p:cNvPicPr>
          <p:nvPr/>
        </p:nvPicPr>
        <p:blipFill rotWithShape="1">
          <a:blip r:embed="rId2"/>
          <a:srcRect l="810" r="5451" b="1"/>
          <a:stretch/>
        </p:blipFill>
        <p:spPr>
          <a:xfrm>
            <a:off x="8179347" y="1183339"/>
            <a:ext cx="4012654" cy="5707537"/>
          </a:xfrm>
          <a:prstGeom prst="rect">
            <a:avLst/>
          </a:prstGeom>
        </p:spPr>
      </p:pic>
      <p:pic>
        <p:nvPicPr>
          <p:cNvPr id="5" name="Picture 4">
            <a:extLst>
              <a:ext uri="{FF2B5EF4-FFF2-40B4-BE49-F238E27FC236}">
                <a16:creationId xmlns:a16="http://schemas.microsoft.com/office/drawing/2014/main" id="{E67DC4D5-A698-4A50-85EE-73B93DD494A2}"/>
              </a:ext>
            </a:extLst>
          </p:cNvPr>
          <p:cNvPicPr>
            <a:picLocks noChangeAspect="1"/>
          </p:cNvPicPr>
          <p:nvPr/>
        </p:nvPicPr>
        <p:blipFill>
          <a:blip r:embed="rId3"/>
          <a:stretch>
            <a:fillRect/>
          </a:stretch>
        </p:blipFill>
        <p:spPr>
          <a:xfrm>
            <a:off x="4419600" y="304800"/>
            <a:ext cx="3445386" cy="6115560"/>
          </a:xfrm>
          <a:prstGeom prst="rect">
            <a:avLst/>
          </a:prstGeom>
        </p:spPr>
      </p:pic>
      <p:pic>
        <p:nvPicPr>
          <p:cNvPr id="6" name="Picture 5">
            <a:extLst>
              <a:ext uri="{FF2B5EF4-FFF2-40B4-BE49-F238E27FC236}">
                <a16:creationId xmlns:a16="http://schemas.microsoft.com/office/drawing/2014/main" id="{8B1DF7F2-D3A5-4477-B195-F724491A8B84}"/>
              </a:ext>
            </a:extLst>
          </p:cNvPr>
          <p:cNvPicPr>
            <a:picLocks noChangeAspect="1"/>
          </p:cNvPicPr>
          <p:nvPr/>
        </p:nvPicPr>
        <p:blipFill rotWithShape="1">
          <a:blip r:embed="rId4"/>
          <a:srcRect l="30183" r="16472"/>
          <a:stretch/>
        </p:blipFill>
        <p:spPr>
          <a:xfrm>
            <a:off x="-6507" y="1183339"/>
            <a:ext cx="4046132" cy="5707537"/>
          </a:xfrm>
          <a:prstGeom prst="rect">
            <a:avLst/>
          </a:prstGeom>
        </p:spPr>
      </p:pic>
    </p:spTree>
    <p:extLst>
      <p:ext uri="{BB962C8B-B14F-4D97-AF65-F5344CB8AC3E}">
        <p14:creationId xmlns:p14="http://schemas.microsoft.com/office/powerpoint/2010/main" val="384627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0" y="457200"/>
            <a:ext cx="12192000" cy="1415772"/>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CHILD LABOR CERTIFICATES</a:t>
            </a:r>
          </a:p>
          <a:p>
            <a:pPr algn="ctr"/>
            <a:endParaRPr lang="en-US" sz="3200" b="1" dirty="0">
              <a:solidFill>
                <a:schemeClr val="bg1"/>
              </a:solidFill>
              <a:latin typeface="Georgia" panose="02040502050405020303" pitchFamily="18" charset="0"/>
            </a:endParaRPr>
          </a:p>
        </p:txBody>
      </p:sp>
      <p:sp>
        <p:nvSpPr>
          <p:cNvPr id="8" name="TextBox 7"/>
          <p:cNvSpPr txBox="1"/>
          <p:nvPr/>
        </p:nvSpPr>
        <p:spPr>
          <a:xfrm>
            <a:off x="691243" y="1872972"/>
            <a:ext cx="4648200" cy="4031873"/>
          </a:xfrm>
          <a:prstGeom prst="rect">
            <a:avLst/>
          </a:prstGeom>
          <a:noFill/>
          <a:ln>
            <a:noFill/>
          </a:ln>
        </p:spPr>
        <p:txBody>
          <a:bodyPr wrap="square" rtlCol="0">
            <a:spAutoFit/>
          </a:bodyPr>
          <a:lstStyle/>
          <a:p>
            <a:r>
              <a:rPr lang="en-US" sz="2800" dirty="0">
                <a:latin typeface="Georgia" panose="02040502050405020303" pitchFamily="18" charset="0"/>
              </a:rPr>
              <a:t>Employers who wish to employ persons under the age of 18 years of age must obtain and post the appropriate Child Labor Certificate(s) at each location where minors are employed.</a:t>
            </a:r>
          </a:p>
          <a:p>
            <a:pPr algn="ctr"/>
            <a:endParaRPr lang="en-US" sz="3200" b="1" dirty="0">
              <a:solidFill>
                <a:schemeClr val="bg1"/>
              </a:solidFill>
              <a:latin typeface="Georgia" panose="02040502050405020303"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8726" y="1872972"/>
            <a:ext cx="6002531" cy="4604657"/>
          </a:xfrm>
          <a:prstGeom prst="rect">
            <a:avLst/>
          </a:prstGeom>
        </p:spPr>
      </p:pic>
    </p:spTree>
    <p:extLst>
      <p:ext uri="{BB962C8B-B14F-4D97-AF65-F5344CB8AC3E}">
        <p14:creationId xmlns:p14="http://schemas.microsoft.com/office/powerpoint/2010/main" val="107325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1" y="381000"/>
            <a:ext cx="7239001" cy="3077766"/>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ELIGIBILITY</a:t>
            </a:r>
          </a:p>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TO WORK</a:t>
            </a:r>
          </a:p>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(Ages 14 and 15)</a:t>
            </a:r>
          </a:p>
          <a:p>
            <a:pPr algn="ctr"/>
            <a:endParaRPr lang="en-US" sz="3200" b="1" dirty="0">
              <a:solidFill>
                <a:schemeClr val="bg1"/>
              </a:solidFill>
              <a:latin typeface="Georgia" panose="02040502050405020303" pitchFamily="18" charset="0"/>
            </a:endParaRPr>
          </a:p>
        </p:txBody>
      </p:sp>
      <p:sp>
        <p:nvSpPr>
          <p:cNvPr id="8" name="TextBox 7"/>
          <p:cNvSpPr txBox="1"/>
          <p:nvPr/>
        </p:nvSpPr>
        <p:spPr>
          <a:xfrm>
            <a:off x="1371600" y="3306901"/>
            <a:ext cx="4648200" cy="3170099"/>
          </a:xfrm>
          <a:prstGeom prst="rect">
            <a:avLst/>
          </a:prstGeom>
          <a:noFill/>
          <a:ln>
            <a:noFill/>
          </a:ln>
        </p:spPr>
        <p:txBody>
          <a:bodyPr wrap="square" rtlCol="0">
            <a:spAutoFit/>
          </a:bodyPr>
          <a:lstStyle/>
          <a:p>
            <a:r>
              <a:rPr lang="en-US" sz="2800" dirty="0">
                <a:latin typeface="Georgia" panose="02040502050405020303" pitchFamily="18" charset="0"/>
              </a:rPr>
              <a:t>Minors under the age of 16 must be enrolled in school, in regular attendance, and making satisfactory progress in order to be employed.</a:t>
            </a:r>
          </a:p>
          <a:p>
            <a:pPr algn="ctr"/>
            <a:endParaRPr lang="en-US" sz="3200" b="1" dirty="0">
              <a:solidFill>
                <a:schemeClr val="bg1"/>
              </a:solidFill>
              <a:latin typeface="Georgia" panose="02040502050405020303"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861"/>
          <a:stretch/>
        </p:blipFill>
        <p:spPr>
          <a:xfrm>
            <a:off x="7239000" y="304800"/>
            <a:ext cx="4577443" cy="6211873"/>
          </a:xfrm>
          <a:prstGeom prst="rect">
            <a:avLst/>
          </a:prstGeom>
        </p:spPr>
      </p:pic>
    </p:spTree>
    <p:extLst>
      <p:ext uri="{BB962C8B-B14F-4D97-AF65-F5344CB8AC3E}">
        <p14:creationId xmlns:p14="http://schemas.microsoft.com/office/powerpoint/2010/main" val="129209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381000" y="228600"/>
            <a:ext cx="4620986" cy="1415772"/>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POSTER</a:t>
            </a:r>
            <a:endPar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endParaRPr>
          </a:p>
          <a:p>
            <a:endParaRPr lang="en-US" sz="3200" b="1" dirty="0">
              <a:solidFill>
                <a:schemeClr val="bg1"/>
              </a:solidFill>
              <a:latin typeface="Georgia" panose="02040502050405020303" pitchFamily="18" charset="0"/>
            </a:endParaRPr>
          </a:p>
        </p:txBody>
      </p:sp>
      <p:sp>
        <p:nvSpPr>
          <p:cNvPr id="8" name="TextBox 7"/>
          <p:cNvSpPr txBox="1"/>
          <p:nvPr/>
        </p:nvSpPr>
        <p:spPr>
          <a:xfrm>
            <a:off x="353786" y="1512838"/>
            <a:ext cx="4648200" cy="4278094"/>
          </a:xfrm>
          <a:prstGeom prst="rect">
            <a:avLst/>
          </a:prstGeom>
          <a:noFill/>
          <a:ln>
            <a:noFill/>
          </a:ln>
        </p:spPr>
        <p:txBody>
          <a:bodyPr wrap="square" rtlCol="0">
            <a:spAutoFit/>
          </a:bodyPr>
          <a:lstStyle/>
          <a:p>
            <a:r>
              <a:rPr lang="en-US" sz="2800" dirty="0">
                <a:latin typeface="Georgia" panose="02040502050405020303" pitchFamily="18" charset="0"/>
              </a:rPr>
              <a:t>A Child Labor Law poster must be on display in every location employing persons aged 18 and younger.</a:t>
            </a:r>
          </a:p>
          <a:p>
            <a:pPr algn="ctr"/>
            <a:endParaRPr lang="en-US" sz="3200" b="1" dirty="0">
              <a:solidFill>
                <a:srgbClr val="FF0000"/>
              </a:solidFill>
              <a:latin typeface="Georgia" panose="02040502050405020303" pitchFamily="18" charset="0"/>
            </a:endParaRPr>
          </a:p>
          <a:p>
            <a:r>
              <a:rPr lang="en-US" sz="3200" b="1" dirty="0">
                <a:solidFill>
                  <a:srgbClr val="FFFF00"/>
                </a:solidFill>
                <a:latin typeface="Georgia" panose="02040502050405020303" pitchFamily="18" charset="0"/>
              </a:rPr>
              <a:t>These posters are FREE and available for download at labor.alabama.gov.</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228600"/>
            <a:ext cx="4876800" cy="6362550"/>
          </a:xfrm>
          <a:prstGeom prst="rect">
            <a:avLst/>
          </a:prstGeom>
        </p:spPr>
      </p:pic>
    </p:spTree>
    <p:extLst>
      <p:ext uri="{BB962C8B-B14F-4D97-AF65-F5344CB8AC3E}">
        <p14:creationId xmlns:p14="http://schemas.microsoft.com/office/powerpoint/2010/main" val="3791177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0" y="0"/>
            <a:ext cx="6858000" cy="2246769"/>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KEEPING RECORDS</a:t>
            </a:r>
          </a:p>
          <a:p>
            <a:endParaRPr lang="en-US" sz="3200" b="1" dirty="0">
              <a:solidFill>
                <a:schemeClr val="bg1"/>
              </a:solidFill>
              <a:latin typeface="Georgia" panose="02040502050405020303"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41546"/>
            <a:ext cx="4953000" cy="6528236"/>
          </a:xfrm>
          <a:prstGeom prst="rect">
            <a:avLst/>
          </a:prstGeom>
        </p:spPr>
      </p:pic>
      <p:sp>
        <p:nvSpPr>
          <p:cNvPr id="4" name="TextBox 3"/>
          <p:cNvSpPr txBox="1"/>
          <p:nvPr/>
        </p:nvSpPr>
        <p:spPr>
          <a:xfrm>
            <a:off x="152400" y="1653024"/>
            <a:ext cx="6858000" cy="5016758"/>
          </a:xfrm>
          <a:prstGeom prst="rect">
            <a:avLst/>
          </a:prstGeom>
          <a:noFill/>
        </p:spPr>
        <p:txBody>
          <a:bodyPr wrap="square" rtlCol="0">
            <a:spAutoFit/>
          </a:bodyPr>
          <a:lstStyle/>
          <a:p>
            <a:r>
              <a:rPr lang="en-US" sz="3200" dirty="0">
                <a:latin typeface="Georgia" panose="02040502050405020303" pitchFamily="18" charset="0"/>
              </a:rPr>
              <a:t>Employers must keep on premises records of the following: </a:t>
            </a:r>
          </a:p>
          <a:p>
            <a:pPr marL="914400" lvl="1" indent="-457200">
              <a:buClr>
                <a:schemeClr val="accent1"/>
              </a:buClr>
              <a:buFont typeface="Wingdings" panose="05000000000000000000" pitchFamily="2" charset="2"/>
              <a:buChar char="§"/>
            </a:pPr>
            <a:r>
              <a:rPr lang="en-US" sz="3200" dirty="0">
                <a:latin typeface="Georgia" panose="02040502050405020303" pitchFamily="18" charset="0"/>
              </a:rPr>
              <a:t>Name</a:t>
            </a:r>
          </a:p>
          <a:p>
            <a:pPr marL="914400" lvl="1" indent="-457200">
              <a:buClr>
                <a:schemeClr val="accent1"/>
              </a:buClr>
              <a:buFont typeface="Wingdings" panose="05000000000000000000" pitchFamily="2" charset="2"/>
              <a:buChar char="§"/>
            </a:pPr>
            <a:r>
              <a:rPr lang="en-US" sz="3200" dirty="0">
                <a:latin typeface="Georgia" panose="02040502050405020303" pitchFamily="18" charset="0"/>
              </a:rPr>
              <a:t>Address</a:t>
            </a:r>
          </a:p>
          <a:p>
            <a:pPr marL="914400" lvl="1" indent="-457200">
              <a:buClr>
                <a:schemeClr val="accent1"/>
              </a:buClr>
              <a:buFont typeface="Wingdings" panose="05000000000000000000" pitchFamily="2" charset="2"/>
              <a:buChar char="§"/>
            </a:pPr>
            <a:r>
              <a:rPr lang="en-US" sz="3200" dirty="0">
                <a:latin typeface="Georgia" panose="02040502050405020303" pitchFamily="18" charset="0"/>
              </a:rPr>
              <a:t>Telephone number</a:t>
            </a:r>
          </a:p>
          <a:p>
            <a:pPr marL="914400" lvl="1" indent="-457200">
              <a:buClr>
                <a:schemeClr val="accent1"/>
              </a:buClr>
              <a:buFont typeface="Wingdings" panose="05000000000000000000" pitchFamily="2" charset="2"/>
              <a:buChar char="§"/>
            </a:pPr>
            <a:r>
              <a:rPr lang="en-US" sz="3200" dirty="0">
                <a:latin typeface="Georgia" panose="02040502050405020303" pitchFamily="18" charset="0"/>
              </a:rPr>
              <a:t>Date of birth</a:t>
            </a:r>
          </a:p>
          <a:p>
            <a:pPr marL="914400" lvl="1" indent="-457200">
              <a:buClr>
                <a:schemeClr val="accent1"/>
              </a:buClr>
              <a:buFont typeface="Wingdings" panose="05000000000000000000" pitchFamily="2" charset="2"/>
              <a:buChar char="§"/>
            </a:pPr>
            <a:r>
              <a:rPr lang="en-US" sz="3200" dirty="0">
                <a:latin typeface="Georgia" panose="02040502050405020303" pitchFamily="18" charset="0"/>
              </a:rPr>
              <a:t>Date of hire</a:t>
            </a:r>
          </a:p>
          <a:p>
            <a:pPr marL="914400" lvl="1" indent="-457200">
              <a:buClr>
                <a:schemeClr val="accent1"/>
              </a:buClr>
              <a:buFont typeface="Wingdings" panose="05000000000000000000" pitchFamily="2" charset="2"/>
              <a:buChar char="§"/>
            </a:pPr>
            <a:r>
              <a:rPr lang="en-US" sz="3200" dirty="0">
                <a:latin typeface="Georgia" panose="02040502050405020303" pitchFamily="18" charset="0"/>
              </a:rPr>
              <a:t>School of attendance</a:t>
            </a:r>
          </a:p>
          <a:p>
            <a:pPr marL="914400" lvl="1" indent="-457200">
              <a:buClr>
                <a:schemeClr val="accent1"/>
              </a:buClr>
              <a:buFont typeface="Wingdings" panose="05000000000000000000" pitchFamily="2" charset="2"/>
              <a:buChar char="§"/>
            </a:pPr>
            <a:r>
              <a:rPr lang="en-US" sz="3200" dirty="0">
                <a:latin typeface="Georgia" panose="02040502050405020303" pitchFamily="18" charset="0"/>
              </a:rPr>
              <a:t>Proof of Age </a:t>
            </a:r>
          </a:p>
          <a:p>
            <a:pPr marL="914400" lvl="1" indent="-457200">
              <a:buClr>
                <a:schemeClr val="accent1"/>
              </a:buClr>
              <a:buFont typeface="Wingdings" panose="05000000000000000000" pitchFamily="2" charset="2"/>
              <a:buChar char="§"/>
            </a:pPr>
            <a:r>
              <a:rPr lang="en-US" sz="3200" dirty="0">
                <a:latin typeface="Georgia" panose="02040502050405020303" pitchFamily="18" charset="0"/>
              </a:rPr>
              <a:t>Time records</a:t>
            </a:r>
          </a:p>
        </p:txBody>
      </p:sp>
    </p:spTree>
    <p:extLst>
      <p:ext uri="{BB962C8B-B14F-4D97-AF65-F5344CB8AC3E}">
        <p14:creationId xmlns:p14="http://schemas.microsoft.com/office/powerpoint/2010/main" val="119142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685800" y="0"/>
            <a:ext cx="10820400" cy="1661993"/>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WORK TIME RESTRICTIONS</a:t>
            </a:r>
          </a:p>
          <a:p>
            <a:pPr algn="ctr"/>
            <a:r>
              <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(When school is in session)</a:t>
            </a:r>
          </a:p>
        </p:txBody>
      </p:sp>
      <p:sp>
        <p:nvSpPr>
          <p:cNvPr id="8" name="TextBox 7"/>
          <p:cNvSpPr txBox="1"/>
          <p:nvPr/>
        </p:nvSpPr>
        <p:spPr>
          <a:xfrm>
            <a:off x="952500" y="1752600"/>
            <a:ext cx="10287000" cy="2893100"/>
          </a:xfrm>
          <a:prstGeom prst="rect">
            <a:avLst/>
          </a:prstGeom>
          <a:solidFill>
            <a:schemeClr val="tx1"/>
          </a:solidFill>
          <a:ln>
            <a:noFill/>
          </a:ln>
        </p:spPr>
        <p:txBody>
          <a:bodyPr wrap="square" rtlCol="0">
            <a:spAutoFit/>
          </a:bodyPr>
          <a:lstStyle/>
          <a:p>
            <a:pPr algn="ctr"/>
            <a:r>
              <a:rPr lang="en-US" sz="2600" b="1" dirty="0">
                <a:solidFill>
                  <a:schemeClr val="bg1"/>
                </a:solidFill>
                <a:effectLst>
                  <a:outerShdw blurRad="50800" dist="38100" dir="2700000" algn="tl" rotWithShape="0">
                    <a:prstClr val="black">
                      <a:alpha val="40000"/>
                    </a:prstClr>
                  </a:outerShdw>
                </a:effectLst>
                <a:latin typeface="Georgia" panose="02040502050405020303" pitchFamily="18" charset="0"/>
              </a:rPr>
              <a:t>Ages 14 and 15</a:t>
            </a:r>
          </a:p>
          <a:p>
            <a:pPr marL="342900" indent="-342900">
              <a:buFont typeface="Wingdings" panose="05000000000000000000" pitchFamily="2" charset="2"/>
              <a:buChar char="§"/>
            </a:pPr>
            <a:r>
              <a:rPr lang="en-US" sz="2600" dirty="0">
                <a:solidFill>
                  <a:schemeClr val="bg1"/>
                </a:solidFill>
                <a:latin typeface="Georgia" panose="02040502050405020303" pitchFamily="18" charset="0"/>
              </a:rPr>
              <a:t>Not before 7:00 a.m. or after 7:00 p.m. ANY DAY OF THE WEEK</a:t>
            </a:r>
          </a:p>
          <a:p>
            <a:pPr marL="342900" indent="-342900">
              <a:buFont typeface="Wingdings" panose="05000000000000000000" pitchFamily="2" charset="2"/>
              <a:buChar char="§"/>
            </a:pPr>
            <a:r>
              <a:rPr lang="en-US" sz="2600" dirty="0">
                <a:solidFill>
                  <a:schemeClr val="bg1"/>
                </a:solidFill>
                <a:latin typeface="Georgia" panose="02040502050405020303" pitchFamily="18" charset="0"/>
              </a:rPr>
              <a:t>Not during hours when school is in session (8:00 a.m. - 3:00 p.m.) </a:t>
            </a:r>
          </a:p>
          <a:p>
            <a:pPr marL="342900" indent="-342900">
              <a:buFont typeface="Wingdings" panose="05000000000000000000" pitchFamily="2" charset="2"/>
              <a:buChar char="§"/>
            </a:pPr>
            <a:r>
              <a:rPr lang="en-US" sz="2600" dirty="0">
                <a:solidFill>
                  <a:schemeClr val="bg1"/>
                </a:solidFill>
                <a:latin typeface="Georgia" panose="02040502050405020303" pitchFamily="18" charset="0"/>
              </a:rPr>
              <a:t>No more than 3 hours on ANY SCHOOL DAY</a:t>
            </a:r>
          </a:p>
          <a:p>
            <a:pPr marL="342900" indent="-342900">
              <a:buFont typeface="Wingdings" panose="05000000000000000000" pitchFamily="2" charset="2"/>
              <a:buChar char="§"/>
            </a:pPr>
            <a:r>
              <a:rPr lang="en-US" sz="2600" dirty="0">
                <a:solidFill>
                  <a:schemeClr val="bg1"/>
                </a:solidFill>
                <a:latin typeface="Georgia" panose="02040502050405020303" pitchFamily="18" charset="0"/>
              </a:rPr>
              <a:t>No more than 8 hours on non-school days </a:t>
            </a:r>
          </a:p>
          <a:p>
            <a:pPr marL="342900" indent="-342900">
              <a:buFont typeface="Wingdings" panose="05000000000000000000" pitchFamily="2" charset="2"/>
              <a:buChar char="§"/>
            </a:pPr>
            <a:r>
              <a:rPr lang="en-US" sz="2600" dirty="0">
                <a:solidFill>
                  <a:schemeClr val="bg1"/>
                </a:solidFill>
                <a:latin typeface="Georgia" panose="02040502050405020303" pitchFamily="18" charset="0"/>
              </a:rPr>
              <a:t>No more than 6 days per week 	</a:t>
            </a:r>
          </a:p>
          <a:p>
            <a:pPr marL="342900" indent="-342900">
              <a:buFont typeface="Wingdings" panose="05000000000000000000" pitchFamily="2" charset="2"/>
              <a:buChar char="§"/>
            </a:pPr>
            <a:r>
              <a:rPr lang="en-US" sz="2600" dirty="0">
                <a:solidFill>
                  <a:schemeClr val="bg1"/>
                </a:solidFill>
                <a:latin typeface="Georgia" panose="02040502050405020303" pitchFamily="18" charset="0"/>
              </a:rPr>
              <a:t>No more than 18 hours per week </a:t>
            </a:r>
          </a:p>
        </p:txBody>
      </p:sp>
      <p:sp>
        <p:nvSpPr>
          <p:cNvPr id="4" name="TextBox 3"/>
          <p:cNvSpPr txBox="1"/>
          <p:nvPr/>
        </p:nvSpPr>
        <p:spPr>
          <a:xfrm>
            <a:off x="952500" y="4876800"/>
            <a:ext cx="10287000" cy="1692771"/>
          </a:xfrm>
          <a:prstGeom prst="rect">
            <a:avLst/>
          </a:prstGeom>
          <a:solidFill>
            <a:schemeClr val="tx1"/>
          </a:solidFill>
          <a:ln>
            <a:noFill/>
          </a:ln>
        </p:spPr>
        <p:txBody>
          <a:bodyPr wrap="square" rtlCol="0">
            <a:spAutoFit/>
          </a:bodyPr>
          <a:lstStyle/>
          <a:p>
            <a:pPr algn="ctr"/>
            <a:r>
              <a:rPr lang="en-US" sz="2600" b="1" dirty="0">
                <a:solidFill>
                  <a:schemeClr val="bg1"/>
                </a:solidFill>
                <a:effectLst>
                  <a:outerShdw blurRad="50800" dist="38100" dir="2700000" algn="tl" rotWithShape="0">
                    <a:prstClr val="black">
                      <a:alpha val="40000"/>
                    </a:prstClr>
                  </a:outerShdw>
                </a:effectLst>
                <a:latin typeface="Georgia" panose="02040502050405020303" pitchFamily="18" charset="0"/>
              </a:rPr>
              <a:t>Ages 16-18</a:t>
            </a:r>
          </a:p>
          <a:p>
            <a:r>
              <a:rPr lang="en-US" sz="2600" dirty="0">
                <a:solidFill>
                  <a:schemeClr val="bg1"/>
                </a:solidFill>
                <a:latin typeface="Georgia" panose="02040502050405020303" pitchFamily="18" charset="0"/>
              </a:rPr>
              <a:t>Minors 16, 17, and 18 years of age, who are enrolled in public or private school, shall not work between 10:00 p.m. and 5:00 a.m. on any night preceding a school day.</a:t>
            </a:r>
            <a:endParaRPr lang="en-US" sz="2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114734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4B7589"/>
        </a:solidFill>
        <a:effectLst/>
      </p:bgPr>
    </p:bg>
    <p:spTree>
      <p:nvGrpSpPr>
        <p:cNvPr id="1" name=""/>
        <p:cNvGrpSpPr/>
        <p:nvPr/>
      </p:nvGrpSpPr>
      <p:grpSpPr>
        <a:xfrm>
          <a:off x="0" y="0"/>
          <a:ext cx="0" cy="0"/>
          <a:chOff x="0" y="0"/>
          <a:chExt cx="0" cy="0"/>
        </a:xfrm>
      </p:grpSpPr>
      <p:sp>
        <p:nvSpPr>
          <p:cNvPr id="7" name="TextBox 6"/>
          <p:cNvSpPr txBox="1"/>
          <p:nvPr/>
        </p:nvSpPr>
        <p:spPr>
          <a:xfrm>
            <a:off x="609600" y="0"/>
            <a:ext cx="10820400" cy="1661993"/>
          </a:xfrm>
          <a:prstGeom prst="rect">
            <a:avLst/>
          </a:prstGeom>
          <a:noFill/>
        </p:spPr>
        <p:txBody>
          <a:bodyPr wrap="square" rtlCol="0">
            <a:spAutoFit/>
          </a:bodyPr>
          <a:lstStyle/>
          <a:p>
            <a:pPr algn="ctr"/>
            <a:r>
              <a:rPr lang="en-US" sz="54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WORK TIME RESTRICTIONS</a:t>
            </a:r>
          </a:p>
          <a:p>
            <a:pPr algn="ctr"/>
            <a:r>
              <a:rPr lang="en-US" sz="4800" b="1" dirty="0">
                <a:ln>
                  <a:solidFill>
                    <a:schemeClr val="bg1"/>
                  </a:solidFill>
                </a:ln>
                <a:effectLst>
                  <a:outerShdw blurRad="50800" dist="38100" dir="2700000" algn="tl" rotWithShape="0">
                    <a:prstClr val="black">
                      <a:alpha val="40000"/>
                    </a:prstClr>
                  </a:outerShdw>
                </a:effectLst>
                <a:latin typeface="Georgia" panose="02040502050405020303" pitchFamily="18" charset="0"/>
              </a:rPr>
              <a:t>(During summer months)</a:t>
            </a:r>
          </a:p>
        </p:txBody>
      </p:sp>
      <p:sp>
        <p:nvSpPr>
          <p:cNvPr id="8" name="TextBox 7"/>
          <p:cNvSpPr txBox="1"/>
          <p:nvPr/>
        </p:nvSpPr>
        <p:spPr>
          <a:xfrm>
            <a:off x="838200" y="2174319"/>
            <a:ext cx="10363200" cy="2092881"/>
          </a:xfrm>
          <a:prstGeom prst="rect">
            <a:avLst/>
          </a:prstGeom>
          <a:solidFill>
            <a:schemeClr val="tx1"/>
          </a:solidFill>
          <a:ln>
            <a:noFill/>
          </a:ln>
        </p:spPr>
        <p:txBody>
          <a:bodyPr wrap="square" rtlCol="0">
            <a:spAutoFit/>
          </a:bodyPr>
          <a:lstStyle/>
          <a:p>
            <a:pPr algn="ctr"/>
            <a:r>
              <a:rPr lang="en-US" sz="2600" b="1" dirty="0">
                <a:solidFill>
                  <a:schemeClr val="bg1"/>
                </a:solidFill>
                <a:effectLst>
                  <a:outerShdw blurRad="50800" dist="38100" dir="2700000" algn="tl" rotWithShape="0">
                    <a:prstClr val="black">
                      <a:alpha val="40000"/>
                    </a:prstClr>
                  </a:outerShdw>
                </a:effectLst>
                <a:latin typeface="Georgia" panose="02040502050405020303" pitchFamily="18" charset="0"/>
              </a:rPr>
              <a:t>Ages 14 and 15</a:t>
            </a:r>
            <a:endParaRPr lang="en-US" sz="2600" b="1" u="sng" dirty="0">
              <a:solidFill>
                <a:schemeClr val="bg1"/>
              </a:solidFill>
              <a:latin typeface="Georgia" panose="02040502050405020303" pitchFamily="18" charset="0"/>
            </a:endParaRPr>
          </a:p>
          <a:p>
            <a:pPr marL="457200" indent="-457200">
              <a:buFont typeface="Wingdings" panose="05000000000000000000" pitchFamily="2" charset="2"/>
              <a:buChar char="§"/>
            </a:pPr>
            <a:r>
              <a:rPr lang="en-US" sz="2600" dirty="0">
                <a:solidFill>
                  <a:schemeClr val="bg1"/>
                </a:solidFill>
                <a:latin typeface="Georgia" panose="02040502050405020303" pitchFamily="18" charset="0"/>
              </a:rPr>
              <a:t>Not before 7:00 a.m. or after 9:00 p.m. ANY DAY OF THE WEEK</a:t>
            </a:r>
          </a:p>
          <a:p>
            <a:pPr marL="457200" indent="-457200">
              <a:buFont typeface="Wingdings" panose="05000000000000000000" pitchFamily="2" charset="2"/>
              <a:buChar char="§"/>
            </a:pPr>
            <a:r>
              <a:rPr lang="en-US" sz="2600" dirty="0">
                <a:solidFill>
                  <a:schemeClr val="bg1"/>
                </a:solidFill>
                <a:latin typeface="Georgia" panose="02040502050405020303" pitchFamily="18" charset="0"/>
              </a:rPr>
              <a:t>No more than 8 hours per day  </a:t>
            </a:r>
          </a:p>
          <a:p>
            <a:pPr marL="457200" indent="-457200">
              <a:buFont typeface="Wingdings" panose="05000000000000000000" pitchFamily="2" charset="2"/>
              <a:buChar char="§"/>
            </a:pPr>
            <a:r>
              <a:rPr lang="en-US" sz="2600" dirty="0">
                <a:solidFill>
                  <a:schemeClr val="bg1"/>
                </a:solidFill>
                <a:latin typeface="Georgia" panose="02040502050405020303" pitchFamily="18" charset="0"/>
              </a:rPr>
              <a:t>No more than 40 hours per week 	</a:t>
            </a:r>
          </a:p>
          <a:p>
            <a:pPr marL="457200" indent="-457200">
              <a:buFont typeface="Wingdings" panose="05000000000000000000" pitchFamily="2" charset="2"/>
              <a:buChar char="§"/>
            </a:pPr>
            <a:r>
              <a:rPr lang="en-US" sz="2600" dirty="0">
                <a:solidFill>
                  <a:schemeClr val="bg1"/>
                </a:solidFill>
                <a:latin typeface="Georgia" panose="02040502050405020303" pitchFamily="18" charset="0"/>
              </a:rPr>
              <a:t>No more than 6 days per week</a:t>
            </a:r>
          </a:p>
        </p:txBody>
      </p:sp>
      <p:sp>
        <p:nvSpPr>
          <p:cNvPr id="4" name="TextBox 3"/>
          <p:cNvSpPr txBox="1"/>
          <p:nvPr/>
        </p:nvSpPr>
        <p:spPr>
          <a:xfrm>
            <a:off x="419100" y="4724400"/>
            <a:ext cx="11201400" cy="892552"/>
          </a:xfrm>
          <a:prstGeom prst="rect">
            <a:avLst/>
          </a:prstGeom>
          <a:solidFill>
            <a:schemeClr val="tx1"/>
          </a:solidFill>
          <a:ln>
            <a:noFill/>
          </a:ln>
        </p:spPr>
        <p:txBody>
          <a:bodyPr wrap="square" rtlCol="0">
            <a:spAutoFit/>
          </a:bodyPr>
          <a:lstStyle/>
          <a:p>
            <a:pPr algn="ctr"/>
            <a:r>
              <a:rPr lang="en-US" sz="2600" b="1" dirty="0">
                <a:solidFill>
                  <a:schemeClr val="bg1"/>
                </a:solidFill>
                <a:effectLst>
                  <a:outerShdw blurRad="50800" dist="38100" dir="2700000" algn="tl" rotWithShape="0">
                    <a:prstClr val="black">
                      <a:alpha val="40000"/>
                    </a:prstClr>
                  </a:outerShdw>
                </a:effectLst>
                <a:latin typeface="Georgia" panose="02040502050405020303" pitchFamily="18" charset="0"/>
              </a:rPr>
              <a:t>Ages 16-18</a:t>
            </a:r>
            <a:endParaRPr lang="en-US" sz="2600" b="1" u="sng" dirty="0">
              <a:solidFill>
                <a:schemeClr val="bg1"/>
              </a:solidFill>
              <a:latin typeface="Georgia" panose="02040502050405020303" pitchFamily="18" charset="0"/>
            </a:endParaRPr>
          </a:p>
          <a:p>
            <a:r>
              <a:rPr lang="en-US" sz="2600" dirty="0">
                <a:solidFill>
                  <a:schemeClr val="bg1"/>
                </a:solidFill>
                <a:latin typeface="Georgia" panose="02040502050405020303" pitchFamily="18" charset="0"/>
              </a:rPr>
              <a:t>There are no hour restrictions if the teen does not have school the next day.</a:t>
            </a:r>
          </a:p>
        </p:txBody>
      </p:sp>
      <p:sp>
        <p:nvSpPr>
          <p:cNvPr id="2" name="TextBox 1"/>
          <p:cNvSpPr txBox="1"/>
          <p:nvPr/>
        </p:nvSpPr>
        <p:spPr>
          <a:xfrm>
            <a:off x="2895600" y="8763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027606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876</TotalTime>
  <Words>2052</Words>
  <Application>Microsoft Office PowerPoint</Application>
  <PresentationFormat>Widescreen</PresentationFormat>
  <Paragraphs>160</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Century Gothic</vt:lpstr>
      <vt:lpstr>Georgia</vt:lpstr>
      <vt:lpstr>Impact</vt:lpstr>
      <vt:lpstr>Wingdings</vt:lpstr>
      <vt:lpstr>Wingdings 3</vt:lpstr>
      <vt:lpstr>Ion</vt:lpstr>
      <vt:lpstr>Alabama’s Child Labor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Deaths in 7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Child Labor Division of ADOL is available, at no cost, to help businesses comply with the Alabama Child Labor Law and to facilitate the employment of minors ages 14-18.</vt:lpstr>
    </vt:vector>
  </TitlesOfParts>
  <Company>Alabama 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Alabama Child Labor Law</dc:title>
  <dc:creator>Strickland, J. Adam</dc:creator>
  <cp:lastModifiedBy>McDowell, Tara</cp:lastModifiedBy>
  <cp:revision>103</cp:revision>
  <dcterms:created xsi:type="dcterms:W3CDTF">2019-04-10T13:30:59Z</dcterms:created>
  <dcterms:modified xsi:type="dcterms:W3CDTF">2023-04-26T19:11:51Z</dcterms:modified>
</cp:coreProperties>
</file>